
<file path=[Content_Types].xml><?xml version="1.0" encoding="utf-8"?>
<Types xmlns="http://schemas.openxmlformats.org/package/2006/content-types">
  <Default Extension="bin" ContentType="application/vnd.ms-office.activeX"/>
  <Default Extension="png" ContentType="image/png"/>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72" r:id="rId2"/>
    <p:sldId id="256" r:id="rId3"/>
    <p:sldId id="271" r:id="rId4"/>
    <p:sldId id="270" r:id="rId5"/>
    <p:sldId id="273" r:id="rId6"/>
    <p:sldId id="257" r:id="rId7"/>
    <p:sldId id="259" r:id="rId8"/>
    <p:sldId id="260" r:id="rId9"/>
    <p:sldId id="261" r:id="rId10"/>
    <p:sldId id="262" r:id="rId11"/>
    <p:sldId id="263" r:id="rId12"/>
    <p:sldId id="274" r:id="rId13"/>
    <p:sldId id="264" r:id="rId14"/>
    <p:sldId id="265" r:id="rId15"/>
    <p:sldId id="267" r:id="rId16"/>
    <p:sldId id="268" r:id="rId17"/>
    <p:sldId id="269" r:id="rId18"/>
  </p:sldIdLst>
  <p:sldSz cx="6858000" cy="9144000" type="letter"/>
  <p:notesSz cx="6858000" cy="9144000"/>
  <p:embeddedFontLst>
    <p:embeddedFont>
      <p:font typeface="Calibri" pitchFamily="34" charset="0"/>
      <p:regular r:id="rId19"/>
      <p:bold r:id="rId20"/>
      <p:italic r:id="rId21"/>
      <p:boldItalic r:id="rId22"/>
    </p:embeddedFont>
  </p:embeddedFontLst>
  <p:defaultTextStyle>
    <a:defPPr>
      <a:defRPr lang="en-US"/>
    </a:defPPr>
    <a:lvl1pPr marL="0" algn="l" defTabSz="554401" rtl="0" eaLnBrk="1" latinLnBrk="0" hangingPunct="1">
      <a:defRPr sz="1100" kern="1200">
        <a:solidFill>
          <a:schemeClr val="tx1"/>
        </a:solidFill>
        <a:latin typeface="+mn-lt"/>
        <a:ea typeface="+mn-ea"/>
        <a:cs typeface="+mn-cs"/>
      </a:defRPr>
    </a:lvl1pPr>
    <a:lvl2pPr marL="277200" algn="l" defTabSz="554401" rtl="0" eaLnBrk="1" latinLnBrk="0" hangingPunct="1">
      <a:defRPr sz="1100" kern="1200">
        <a:solidFill>
          <a:schemeClr val="tx1"/>
        </a:solidFill>
        <a:latin typeface="+mn-lt"/>
        <a:ea typeface="+mn-ea"/>
        <a:cs typeface="+mn-cs"/>
      </a:defRPr>
    </a:lvl2pPr>
    <a:lvl3pPr marL="554401" algn="l" defTabSz="554401" rtl="0" eaLnBrk="1" latinLnBrk="0" hangingPunct="1">
      <a:defRPr sz="1100" kern="1200">
        <a:solidFill>
          <a:schemeClr val="tx1"/>
        </a:solidFill>
        <a:latin typeface="+mn-lt"/>
        <a:ea typeface="+mn-ea"/>
        <a:cs typeface="+mn-cs"/>
      </a:defRPr>
    </a:lvl3pPr>
    <a:lvl4pPr marL="831601" algn="l" defTabSz="554401" rtl="0" eaLnBrk="1" latinLnBrk="0" hangingPunct="1">
      <a:defRPr sz="1100" kern="1200">
        <a:solidFill>
          <a:schemeClr val="tx1"/>
        </a:solidFill>
        <a:latin typeface="+mn-lt"/>
        <a:ea typeface="+mn-ea"/>
        <a:cs typeface="+mn-cs"/>
      </a:defRPr>
    </a:lvl4pPr>
    <a:lvl5pPr marL="1108801" algn="l" defTabSz="554401" rtl="0" eaLnBrk="1" latinLnBrk="0" hangingPunct="1">
      <a:defRPr sz="1100" kern="1200">
        <a:solidFill>
          <a:schemeClr val="tx1"/>
        </a:solidFill>
        <a:latin typeface="+mn-lt"/>
        <a:ea typeface="+mn-ea"/>
        <a:cs typeface="+mn-cs"/>
      </a:defRPr>
    </a:lvl5pPr>
    <a:lvl6pPr marL="1386002" algn="l" defTabSz="554401" rtl="0" eaLnBrk="1" latinLnBrk="0" hangingPunct="1">
      <a:defRPr sz="1100" kern="1200">
        <a:solidFill>
          <a:schemeClr val="tx1"/>
        </a:solidFill>
        <a:latin typeface="+mn-lt"/>
        <a:ea typeface="+mn-ea"/>
        <a:cs typeface="+mn-cs"/>
      </a:defRPr>
    </a:lvl6pPr>
    <a:lvl7pPr marL="1663202" algn="l" defTabSz="554401" rtl="0" eaLnBrk="1" latinLnBrk="0" hangingPunct="1">
      <a:defRPr sz="1100" kern="1200">
        <a:solidFill>
          <a:schemeClr val="tx1"/>
        </a:solidFill>
        <a:latin typeface="+mn-lt"/>
        <a:ea typeface="+mn-ea"/>
        <a:cs typeface="+mn-cs"/>
      </a:defRPr>
    </a:lvl7pPr>
    <a:lvl8pPr marL="1940403" algn="l" defTabSz="554401" rtl="0" eaLnBrk="1" latinLnBrk="0" hangingPunct="1">
      <a:defRPr sz="1100" kern="1200">
        <a:solidFill>
          <a:schemeClr val="tx1"/>
        </a:solidFill>
        <a:latin typeface="+mn-lt"/>
        <a:ea typeface="+mn-ea"/>
        <a:cs typeface="+mn-cs"/>
      </a:defRPr>
    </a:lvl8pPr>
    <a:lvl9pPr marL="2217603" algn="l" defTabSz="554401" rtl="0" eaLnBrk="1" latinLnBrk="0" hangingPunct="1">
      <a:defRPr sz="1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7" d="100"/>
          <a:sy n="57" d="100"/>
        </p:scale>
        <p:origin x="-732" y="79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ZW"/>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277200" indent="0" algn="ctr">
              <a:buNone/>
              <a:defRPr>
                <a:solidFill>
                  <a:schemeClr val="tx1">
                    <a:tint val="75000"/>
                  </a:schemeClr>
                </a:solidFill>
              </a:defRPr>
            </a:lvl2pPr>
            <a:lvl3pPr marL="554401" indent="0" algn="ctr">
              <a:buNone/>
              <a:defRPr>
                <a:solidFill>
                  <a:schemeClr val="tx1">
                    <a:tint val="75000"/>
                  </a:schemeClr>
                </a:solidFill>
              </a:defRPr>
            </a:lvl3pPr>
            <a:lvl4pPr marL="831601" indent="0" algn="ctr">
              <a:buNone/>
              <a:defRPr>
                <a:solidFill>
                  <a:schemeClr val="tx1">
                    <a:tint val="75000"/>
                  </a:schemeClr>
                </a:solidFill>
              </a:defRPr>
            </a:lvl4pPr>
            <a:lvl5pPr marL="1108801" indent="0" algn="ctr">
              <a:buNone/>
              <a:defRPr>
                <a:solidFill>
                  <a:schemeClr val="tx1">
                    <a:tint val="75000"/>
                  </a:schemeClr>
                </a:solidFill>
              </a:defRPr>
            </a:lvl5pPr>
            <a:lvl6pPr marL="1386002" indent="0" algn="ctr">
              <a:buNone/>
              <a:defRPr>
                <a:solidFill>
                  <a:schemeClr val="tx1">
                    <a:tint val="75000"/>
                  </a:schemeClr>
                </a:solidFill>
              </a:defRPr>
            </a:lvl6pPr>
            <a:lvl7pPr marL="1663202" indent="0" algn="ctr">
              <a:buNone/>
              <a:defRPr>
                <a:solidFill>
                  <a:schemeClr val="tx1">
                    <a:tint val="75000"/>
                  </a:schemeClr>
                </a:solidFill>
              </a:defRPr>
            </a:lvl7pPr>
            <a:lvl8pPr marL="1940403" indent="0" algn="ctr">
              <a:buNone/>
              <a:defRPr>
                <a:solidFill>
                  <a:schemeClr val="tx1">
                    <a:tint val="75000"/>
                  </a:schemeClr>
                </a:solidFill>
              </a:defRPr>
            </a:lvl8pPr>
            <a:lvl9pPr marL="2217603" indent="0" algn="ctr">
              <a:buNone/>
              <a:defRPr>
                <a:solidFill>
                  <a:schemeClr val="tx1">
                    <a:tint val="75000"/>
                  </a:schemeClr>
                </a:solidFill>
              </a:defRPr>
            </a:lvl9pPr>
          </a:lstStyle>
          <a:p>
            <a:r>
              <a:rPr lang="en-US" smtClean="0"/>
              <a:t>Click to edit Master subtitle style</a:t>
            </a:r>
            <a:endParaRPr lang="en-ZW"/>
          </a:p>
        </p:txBody>
      </p:sp>
      <p:sp>
        <p:nvSpPr>
          <p:cNvPr id="4" name="Date Placeholder 3"/>
          <p:cNvSpPr>
            <a:spLocks noGrp="1"/>
          </p:cNvSpPr>
          <p:nvPr>
            <p:ph type="dt" sz="half" idx="10"/>
          </p:nvPr>
        </p:nvSpPr>
        <p:spPr/>
        <p:txBody>
          <a:bodyPr/>
          <a:lstStyle/>
          <a:p>
            <a:fld id="{951C90EF-2B00-4E99-9E36-D0F17AC8EB5B}" type="datetimeFigureOut">
              <a:rPr lang="en-ZW" smtClean="0"/>
              <a:t>1/22/2012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2338818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951C90EF-2B00-4E99-9E36-D0F17AC8EB5B}" type="datetimeFigureOut">
              <a:rPr lang="en-ZW" smtClean="0"/>
              <a:t>1/22/2012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3408366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smtClean="0"/>
              <a:t>Click to edit Master title style</a:t>
            </a:r>
            <a:endParaRPr lang="en-ZW"/>
          </a:p>
        </p:txBody>
      </p:sp>
      <p:sp>
        <p:nvSpPr>
          <p:cNvPr id="3" name="Vertical Text Placeholder 2"/>
          <p:cNvSpPr>
            <a:spLocks noGrp="1"/>
          </p:cNvSpPr>
          <p:nvPr>
            <p:ph type="body" orient="vert" idx="1"/>
          </p:nvPr>
        </p:nvSpPr>
        <p:spPr>
          <a:xfrm>
            <a:off x="342901" y="366186"/>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951C90EF-2B00-4E99-9E36-D0F17AC8EB5B}" type="datetimeFigureOut">
              <a:rPr lang="en-ZW" smtClean="0"/>
              <a:t>1/22/2012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194495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10"/>
          </p:nvPr>
        </p:nvSpPr>
        <p:spPr/>
        <p:txBody>
          <a:bodyPr/>
          <a:lstStyle/>
          <a:p>
            <a:fld id="{951C90EF-2B00-4E99-9E36-D0F17AC8EB5B}" type="datetimeFigureOut">
              <a:rPr lang="en-ZW" smtClean="0"/>
              <a:t>1/22/2012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1258793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9"/>
            <a:ext cx="5829300" cy="1816100"/>
          </a:xfrm>
        </p:spPr>
        <p:txBody>
          <a:bodyPr anchor="t"/>
          <a:lstStyle>
            <a:lvl1pPr algn="l">
              <a:defRPr sz="2400" b="1" cap="all"/>
            </a:lvl1pPr>
          </a:lstStyle>
          <a:p>
            <a:r>
              <a:rPr lang="en-US" smtClean="0"/>
              <a:t>Click to edit Master title style</a:t>
            </a:r>
            <a:endParaRPr lang="en-ZW"/>
          </a:p>
        </p:txBody>
      </p:sp>
      <p:sp>
        <p:nvSpPr>
          <p:cNvPr id="3" name="Text Placeholder 2"/>
          <p:cNvSpPr>
            <a:spLocks noGrp="1"/>
          </p:cNvSpPr>
          <p:nvPr>
            <p:ph type="body" idx="1"/>
          </p:nvPr>
        </p:nvSpPr>
        <p:spPr>
          <a:xfrm>
            <a:off x="541735" y="3875618"/>
            <a:ext cx="5829300" cy="2000250"/>
          </a:xfrm>
        </p:spPr>
        <p:txBody>
          <a:bodyPr anchor="b"/>
          <a:lstStyle>
            <a:lvl1pPr marL="0" indent="0">
              <a:buNone/>
              <a:defRPr sz="1200">
                <a:solidFill>
                  <a:schemeClr val="tx1">
                    <a:tint val="75000"/>
                  </a:schemeClr>
                </a:solidFill>
              </a:defRPr>
            </a:lvl1pPr>
            <a:lvl2pPr marL="277200" indent="0">
              <a:buNone/>
              <a:defRPr sz="1100">
                <a:solidFill>
                  <a:schemeClr val="tx1">
                    <a:tint val="75000"/>
                  </a:schemeClr>
                </a:solidFill>
              </a:defRPr>
            </a:lvl2pPr>
            <a:lvl3pPr marL="554401" indent="0">
              <a:buNone/>
              <a:defRPr sz="1000">
                <a:solidFill>
                  <a:schemeClr val="tx1">
                    <a:tint val="75000"/>
                  </a:schemeClr>
                </a:solidFill>
              </a:defRPr>
            </a:lvl3pPr>
            <a:lvl4pPr marL="831601" indent="0">
              <a:buNone/>
              <a:defRPr sz="800">
                <a:solidFill>
                  <a:schemeClr val="tx1">
                    <a:tint val="75000"/>
                  </a:schemeClr>
                </a:solidFill>
              </a:defRPr>
            </a:lvl4pPr>
            <a:lvl5pPr marL="1108801" indent="0">
              <a:buNone/>
              <a:defRPr sz="800">
                <a:solidFill>
                  <a:schemeClr val="tx1">
                    <a:tint val="75000"/>
                  </a:schemeClr>
                </a:solidFill>
              </a:defRPr>
            </a:lvl5pPr>
            <a:lvl6pPr marL="1386002" indent="0">
              <a:buNone/>
              <a:defRPr sz="800">
                <a:solidFill>
                  <a:schemeClr val="tx1">
                    <a:tint val="75000"/>
                  </a:schemeClr>
                </a:solidFill>
              </a:defRPr>
            </a:lvl6pPr>
            <a:lvl7pPr marL="1663202" indent="0">
              <a:buNone/>
              <a:defRPr sz="800">
                <a:solidFill>
                  <a:schemeClr val="tx1">
                    <a:tint val="75000"/>
                  </a:schemeClr>
                </a:solidFill>
              </a:defRPr>
            </a:lvl7pPr>
            <a:lvl8pPr marL="1940403" indent="0">
              <a:buNone/>
              <a:defRPr sz="800">
                <a:solidFill>
                  <a:schemeClr val="tx1">
                    <a:tint val="75000"/>
                  </a:schemeClr>
                </a:solidFill>
              </a:defRPr>
            </a:lvl8pPr>
            <a:lvl9pPr marL="2217603" indent="0">
              <a:buNone/>
              <a:defRPr sz="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1C90EF-2B00-4E99-9E36-D0F17AC8EB5B}" type="datetimeFigureOut">
              <a:rPr lang="en-ZW" smtClean="0"/>
              <a:t>1/22/2012</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4125028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Content Placeholder 2"/>
          <p:cNvSpPr>
            <a:spLocks noGrp="1"/>
          </p:cNvSpPr>
          <p:nvPr>
            <p:ph sz="half" idx="1"/>
          </p:nvPr>
        </p:nvSpPr>
        <p:spPr>
          <a:xfrm>
            <a:off x="342900" y="2133602"/>
            <a:ext cx="3028950" cy="6034617"/>
          </a:xfrm>
        </p:spPr>
        <p:txBody>
          <a:bodyPr/>
          <a:lstStyle>
            <a:lvl1pPr>
              <a:defRPr sz="17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Content Placeholder 3"/>
          <p:cNvSpPr>
            <a:spLocks noGrp="1"/>
          </p:cNvSpPr>
          <p:nvPr>
            <p:ph sz="half" idx="2"/>
          </p:nvPr>
        </p:nvSpPr>
        <p:spPr>
          <a:xfrm>
            <a:off x="3486150" y="2133602"/>
            <a:ext cx="3028950" cy="6034617"/>
          </a:xfrm>
        </p:spPr>
        <p:txBody>
          <a:bodyPr/>
          <a:lstStyle>
            <a:lvl1pPr>
              <a:defRPr sz="17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5" name="Date Placeholder 4"/>
          <p:cNvSpPr>
            <a:spLocks noGrp="1"/>
          </p:cNvSpPr>
          <p:nvPr>
            <p:ph type="dt" sz="half" idx="10"/>
          </p:nvPr>
        </p:nvSpPr>
        <p:spPr/>
        <p:txBody>
          <a:bodyPr/>
          <a:lstStyle/>
          <a:p>
            <a:fld id="{951C90EF-2B00-4E99-9E36-D0F17AC8EB5B}" type="datetimeFigureOut">
              <a:rPr lang="en-ZW" smtClean="0"/>
              <a:t>1/22/2012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132617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W"/>
          </a:p>
        </p:txBody>
      </p:sp>
      <p:sp>
        <p:nvSpPr>
          <p:cNvPr id="3" name="Text Placeholder 2"/>
          <p:cNvSpPr>
            <a:spLocks noGrp="1"/>
          </p:cNvSpPr>
          <p:nvPr>
            <p:ph type="body" idx="1"/>
          </p:nvPr>
        </p:nvSpPr>
        <p:spPr>
          <a:xfrm>
            <a:off x="342900" y="2046818"/>
            <a:ext cx="3030141" cy="853016"/>
          </a:xfrm>
        </p:spPr>
        <p:txBody>
          <a:bodyPr anchor="b"/>
          <a:lstStyle>
            <a:lvl1pPr marL="0" indent="0">
              <a:buNone/>
              <a:defRPr sz="1500" b="1"/>
            </a:lvl1pPr>
            <a:lvl2pPr marL="277200" indent="0">
              <a:buNone/>
              <a:defRPr sz="1200" b="1"/>
            </a:lvl2pPr>
            <a:lvl3pPr marL="554401" indent="0">
              <a:buNone/>
              <a:defRPr sz="1100" b="1"/>
            </a:lvl3pPr>
            <a:lvl4pPr marL="831601" indent="0">
              <a:buNone/>
              <a:defRPr sz="1000" b="1"/>
            </a:lvl4pPr>
            <a:lvl5pPr marL="1108801" indent="0">
              <a:buNone/>
              <a:defRPr sz="1000" b="1"/>
            </a:lvl5pPr>
            <a:lvl6pPr marL="1386002" indent="0">
              <a:buNone/>
              <a:defRPr sz="1000" b="1"/>
            </a:lvl6pPr>
            <a:lvl7pPr marL="1663202" indent="0">
              <a:buNone/>
              <a:defRPr sz="1000" b="1"/>
            </a:lvl7pPr>
            <a:lvl8pPr marL="1940403" indent="0">
              <a:buNone/>
              <a:defRPr sz="1000" b="1"/>
            </a:lvl8pPr>
            <a:lvl9pPr marL="221760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5" name="Text Placeholder 4"/>
          <p:cNvSpPr>
            <a:spLocks noGrp="1"/>
          </p:cNvSpPr>
          <p:nvPr>
            <p:ph type="body" sz="quarter" idx="3"/>
          </p:nvPr>
        </p:nvSpPr>
        <p:spPr>
          <a:xfrm>
            <a:off x="3483771" y="2046818"/>
            <a:ext cx="3031331" cy="853016"/>
          </a:xfrm>
        </p:spPr>
        <p:txBody>
          <a:bodyPr anchor="b"/>
          <a:lstStyle>
            <a:lvl1pPr marL="0" indent="0">
              <a:buNone/>
              <a:defRPr sz="1500" b="1"/>
            </a:lvl1pPr>
            <a:lvl2pPr marL="277200" indent="0">
              <a:buNone/>
              <a:defRPr sz="1200" b="1"/>
            </a:lvl2pPr>
            <a:lvl3pPr marL="554401" indent="0">
              <a:buNone/>
              <a:defRPr sz="1100" b="1"/>
            </a:lvl3pPr>
            <a:lvl4pPr marL="831601" indent="0">
              <a:buNone/>
              <a:defRPr sz="1000" b="1"/>
            </a:lvl4pPr>
            <a:lvl5pPr marL="1108801" indent="0">
              <a:buNone/>
              <a:defRPr sz="1000" b="1"/>
            </a:lvl5pPr>
            <a:lvl6pPr marL="1386002" indent="0">
              <a:buNone/>
              <a:defRPr sz="1000" b="1"/>
            </a:lvl6pPr>
            <a:lvl7pPr marL="1663202" indent="0">
              <a:buNone/>
              <a:defRPr sz="1000" b="1"/>
            </a:lvl7pPr>
            <a:lvl8pPr marL="1940403" indent="0">
              <a:buNone/>
              <a:defRPr sz="1000" b="1"/>
            </a:lvl8pPr>
            <a:lvl9pPr marL="221760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3483771" y="2899833"/>
            <a:ext cx="3031331" cy="526838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7" name="Date Placeholder 6"/>
          <p:cNvSpPr>
            <a:spLocks noGrp="1"/>
          </p:cNvSpPr>
          <p:nvPr>
            <p:ph type="dt" sz="half" idx="10"/>
          </p:nvPr>
        </p:nvSpPr>
        <p:spPr/>
        <p:txBody>
          <a:bodyPr/>
          <a:lstStyle/>
          <a:p>
            <a:fld id="{951C90EF-2B00-4E99-9E36-D0F17AC8EB5B}" type="datetimeFigureOut">
              <a:rPr lang="en-ZW" smtClean="0"/>
              <a:t>1/22/2012</a:t>
            </a:fld>
            <a:endParaRPr lang="en-ZW"/>
          </a:p>
        </p:txBody>
      </p:sp>
      <p:sp>
        <p:nvSpPr>
          <p:cNvPr id="8" name="Footer Placeholder 7"/>
          <p:cNvSpPr>
            <a:spLocks noGrp="1"/>
          </p:cNvSpPr>
          <p:nvPr>
            <p:ph type="ftr" sz="quarter" idx="11"/>
          </p:nvPr>
        </p:nvSpPr>
        <p:spPr/>
        <p:txBody>
          <a:bodyPr/>
          <a:lstStyle/>
          <a:p>
            <a:endParaRPr lang="en-ZW"/>
          </a:p>
        </p:txBody>
      </p:sp>
      <p:sp>
        <p:nvSpPr>
          <p:cNvPr id="9" name="Slide Number Placeholder 8"/>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3054272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W"/>
          </a:p>
        </p:txBody>
      </p:sp>
      <p:sp>
        <p:nvSpPr>
          <p:cNvPr id="3" name="Date Placeholder 2"/>
          <p:cNvSpPr>
            <a:spLocks noGrp="1"/>
          </p:cNvSpPr>
          <p:nvPr>
            <p:ph type="dt" sz="half" idx="10"/>
          </p:nvPr>
        </p:nvSpPr>
        <p:spPr/>
        <p:txBody>
          <a:bodyPr/>
          <a:lstStyle/>
          <a:p>
            <a:fld id="{951C90EF-2B00-4E99-9E36-D0F17AC8EB5B}" type="datetimeFigureOut">
              <a:rPr lang="en-ZW" smtClean="0"/>
              <a:t>1/22/2012</a:t>
            </a:fld>
            <a:endParaRPr lang="en-ZW"/>
          </a:p>
        </p:txBody>
      </p:sp>
      <p:sp>
        <p:nvSpPr>
          <p:cNvPr id="4" name="Footer Placeholder 3"/>
          <p:cNvSpPr>
            <a:spLocks noGrp="1"/>
          </p:cNvSpPr>
          <p:nvPr>
            <p:ph type="ftr" sz="quarter" idx="11"/>
          </p:nvPr>
        </p:nvSpPr>
        <p:spPr/>
        <p:txBody>
          <a:bodyPr/>
          <a:lstStyle/>
          <a:p>
            <a:endParaRPr lang="en-ZW"/>
          </a:p>
        </p:txBody>
      </p:sp>
      <p:sp>
        <p:nvSpPr>
          <p:cNvPr id="5" name="Slide Number Placeholder 4"/>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3384774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1C90EF-2B00-4E99-9E36-D0F17AC8EB5B}" type="datetimeFigureOut">
              <a:rPr lang="en-ZW" smtClean="0"/>
              <a:t>1/22/2012</a:t>
            </a:fld>
            <a:endParaRPr lang="en-ZW"/>
          </a:p>
        </p:txBody>
      </p:sp>
      <p:sp>
        <p:nvSpPr>
          <p:cNvPr id="3" name="Footer Placeholder 2"/>
          <p:cNvSpPr>
            <a:spLocks noGrp="1"/>
          </p:cNvSpPr>
          <p:nvPr>
            <p:ph type="ftr" sz="quarter" idx="11"/>
          </p:nvPr>
        </p:nvSpPr>
        <p:spPr/>
        <p:txBody>
          <a:bodyPr/>
          <a:lstStyle/>
          <a:p>
            <a:endParaRPr lang="en-ZW"/>
          </a:p>
        </p:txBody>
      </p:sp>
      <p:sp>
        <p:nvSpPr>
          <p:cNvPr id="4" name="Slide Number Placeholder 3"/>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2269903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1200" b="1"/>
            </a:lvl1pPr>
          </a:lstStyle>
          <a:p>
            <a:r>
              <a:rPr lang="en-US" smtClean="0"/>
              <a:t>Click to edit Master title style</a:t>
            </a:r>
            <a:endParaRPr lang="en-ZW"/>
          </a:p>
        </p:txBody>
      </p:sp>
      <p:sp>
        <p:nvSpPr>
          <p:cNvPr id="3" name="Content Placeholder 2"/>
          <p:cNvSpPr>
            <a:spLocks noGrp="1"/>
          </p:cNvSpPr>
          <p:nvPr>
            <p:ph idx="1"/>
          </p:nvPr>
        </p:nvSpPr>
        <p:spPr>
          <a:xfrm>
            <a:off x="2681288" y="364069"/>
            <a:ext cx="3833812" cy="7804150"/>
          </a:xfrm>
        </p:spPr>
        <p:txBody>
          <a:bodyPr/>
          <a:lstStyle>
            <a:lvl1pPr>
              <a:defRPr sz="1900"/>
            </a:lvl1pPr>
            <a:lvl2pPr>
              <a:defRPr sz="17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Text Placeholder 3"/>
          <p:cNvSpPr>
            <a:spLocks noGrp="1"/>
          </p:cNvSpPr>
          <p:nvPr>
            <p:ph type="body" sz="half" idx="2"/>
          </p:nvPr>
        </p:nvSpPr>
        <p:spPr>
          <a:xfrm>
            <a:off x="342901" y="1913469"/>
            <a:ext cx="2256235" cy="6254750"/>
          </a:xfrm>
        </p:spPr>
        <p:txBody>
          <a:bodyPr/>
          <a:lstStyle>
            <a:lvl1pPr marL="0" indent="0">
              <a:buNone/>
              <a:defRPr sz="800"/>
            </a:lvl1pPr>
            <a:lvl2pPr marL="277200" indent="0">
              <a:buNone/>
              <a:defRPr sz="700"/>
            </a:lvl2pPr>
            <a:lvl3pPr marL="554401" indent="0">
              <a:buNone/>
              <a:defRPr sz="600"/>
            </a:lvl3pPr>
            <a:lvl4pPr marL="831601" indent="0">
              <a:buNone/>
              <a:defRPr sz="500"/>
            </a:lvl4pPr>
            <a:lvl5pPr marL="1108801" indent="0">
              <a:buNone/>
              <a:defRPr sz="500"/>
            </a:lvl5pPr>
            <a:lvl6pPr marL="1386002" indent="0">
              <a:buNone/>
              <a:defRPr sz="500"/>
            </a:lvl6pPr>
            <a:lvl7pPr marL="1663202" indent="0">
              <a:buNone/>
              <a:defRPr sz="500"/>
            </a:lvl7pPr>
            <a:lvl8pPr marL="1940403" indent="0">
              <a:buNone/>
              <a:defRPr sz="500"/>
            </a:lvl8pPr>
            <a:lvl9pPr marL="2217603" indent="0">
              <a:buNone/>
              <a:defRPr sz="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C90EF-2B00-4E99-9E36-D0F17AC8EB5B}" type="datetimeFigureOut">
              <a:rPr lang="en-ZW" smtClean="0"/>
              <a:t>1/22/2012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1145714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1200" b="1"/>
            </a:lvl1pPr>
          </a:lstStyle>
          <a:p>
            <a:r>
              <a:rPr lang="en-US" smtClean="0"/>
              <a:t>Click to edit Master title style</a:t>
            </a:r>
            <a:endParaRPr lang="en-ZW"/>
          </a:p>
        </p:txBody>
      </p:sp>
      <p:sp>
        <p:nvSpPr>
          <p:cNvPr id="3" name="Picture Placeholder 2"/>
          <p:cNvSpPr>
            <a:spLocks noGrp="1"/>
          </p:cNvSpPr>
          <p:nvPr>
            <p:ph type="pic" idx="1"/>
          </p:nvPr>
        </p:nvSpPr>
        <p:spPr>
          <a:xfrm>
            <a:off x="1344216" y="817033"/>
            <a:ext cx="4114800" cy="5486400"/>
          </a:xfrm>
        </p:spPr>
        <p:txBody>
          <a:bodyPr/>
          <a:lstStyle>
            <a:lvl1pPr marL="0" indent="0">
              <a:buNone/>
              <a:defRPr sz="1900"/>
            </a:lvl1pPr>
            <a:lvl2pPr marL="277200" indent="0">
              <a:buNone/>
              <a:defRPr sz="1700"/>
            </a:lvl2pPr>
            <a:lvl3pPr marL="554401" indent="0">
              <a:buNone/>
              <a:defRPr sz="1500"/>
            </a:lvl3pPr>
            <a:lvl4pPr marL="831601" indent="0">
              <a:buNone/>
              <a:defRPr sz="1200"/>
            </a:lvl4pPr>
            <a:lvl5pPr marL="1108801" indent="0">
              <a:buNone/>
              <a:defRPr sz="1200"/>
            </a:lvl5pPr>
            <a:lvl6pPr marL="1386002" indent="0">
              <a:buNone/>
              <a:defRPr sz="1200"/>
            </a:lvl6pPr>
            <a:lvl7pPr marL="1663202" indent="0">
              <a:buNone/>
              <a:defRPr sz="1200"/>
            </a:lvl7pPr>
            <a:lvl8pPr marL="1940403" indent="0">
              <a:buNone/>
              <a:defRPr sz="1200"/>
            </a:lvl8pPr>
            <a:lvl9pPr marL="2217603" indent="0">
              <a:buNone/>
              <a:defRPr sz="1200"/>
            </a:lvl9pPr>
          </a:lstStyle>
          <a:p>
            <a:endParaRPr lang="en-ZW"/>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800"/>
            </a:lvl1pPr>
            <a:lvl2pPr marL="277200" indent="0">
              <a:buNone/>
              <a:defRPr sz="700"/>
            </a:lvl2pPr>
            <a:lvl3pPr marL="554401" indent="0">
              <a:buNone/>
              <a:defRPr sz="600"/>
            </a:lvl3pPr>
            <a:lvl4pPr marL="831601" indent="0">
              <a:buNone/>
              <a:defRPr sz="500"/>
            </a:lvl4pPr>
            <a:lvl5pPr marL="1108801" indent="0">
              <a:buNone/>
              <a:defRPr sz="500"/>
            </a:lvl5pPr>
            <a:lvl6pPr marL="1386002" indent="0">
              <a:buNone/>
              <a:defRPr sz="500"/>
            </a:lvl6pPr>
            <a:lvl7pPr marL="1663202" indent="0">
              <a:buNone/>
              <a:defRPr sz="500"/>
            </a:lvl7pPr>
            <a:lvl8pPr marL="1940403" indent="0">
              <a:buNone/>
              <a:defRPr sz="500"/>
            </a:lvl8pPr>
            <a:lvl9pPr marL="2217603" indent="0">
              <a:buNone/>
              <a:defRPr sz="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C90EF-2B00-4E99-9E36-D0F17AC8EB5B}" type="datetimeFigureOut">
              <a:rPr lang="en-ZW" smtClean="0"/>
              <a:t>1/22/2012</a:t>
            </a:fld>
            <a:endParaRPr lang="en-ZW"/>
          </a:p>
        </p:txBody>
      </p:sp>
      <p:sp>
        <p:nvSpPr>
          <p:cNvPr id="6" name="Footer Placeholder 5"/>
          <p:cNvSpPr>
            <a:spLocks noGrp="1"/>
          </p:cNvSpPr>
          <p:nvPr>
            <p:ph type="ftr" sz="quarter" idx="11"/>
          </p:nvPr>
        </p:nvSpPr>
        <p:spPr/>
        <p:txBody>
          <a:bodyPr/>
          <a:lstStyle/>
          <a:p>
            <a:endParaRPr lang="en-ZW"/>
          </a:p>
        </p:txBody>
      </p:sp>
      <p:sp>
        <p:nvSpPr>
          <p:cNvPr id="7" name="Slide Number Placeholder 6"/>
          <p:cNvSpPr>
            <a:spLocks noGrp="1"/>
          </p:cNvSpPr>
          <p:nvPr>
            <p:ph type="sldNum" sz="quarter" idx="12"/>
          </p:nvPr>
        </p:nvSpPr>
        <p:spPr/>
        <p:txBody>
          <a:bodyPr/>
          <a:lstStyle/>
          <a:p>
            <a:fld id="{7BD705DD-E985-4C89-A2C2-1D387B63AD75}" type="slidenum">
              <a:rPr lang="en-ZW" smtClean="0"/>
              <a:t>‹#›</a:t>
            </a:fld>
            <a:endParaRPr lang="en-ZW"/>
          </a:p>
        </p:txBody>
      </p:sp>
    </p:spTree>
    <p:extLst>
      <p:ext uri="{BB962C8B-B14F-4D97-AF65-F5344CB8AC3E}">
        <p14:creationId xmlns:p14="http://schemas.microsoft.com/office/powerpoint/2010/main" val="358478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55440" tIns="27720" rIns="55440" bIns="27720" rtlCol="0" anchor="ctr">
            <a:normAutofit/>
          </a:bodyPr>
          <a:lstStyle/>
          <a:p>
            <a:r>
              <a:rPr lang="en-US" smtClean="0"/>
              <a:t>Click to edit Master title style</a:t>
            </a:r>
            <a:endParaRPr lang="en-ZW"/>
          </a:p>
        </p:txBody>
      </p:sp>
      <p:sp>
        <p:nvSpPr>
          <p:cNvPr id="3" name="Text Placeholder 2"/>
          <p:cNvSpPr>
            <a:spLocks noGrp="1"/>
          </p:cNvSpPr>
          <p:nvPr>
            <p:ph type="body" idx="1"/>
          </p:nvPr>
        </p:nvSpPr>
        <p:spPr>
          <a:xfrm>
            <a:off x="342900" y="2133602"/>
            <a:ext cx="6172200" cy="6034617"/>
          </a:xfrm>
          <a:prstGeom prst="rect">
            <a:avLst/>
          </a:prstGeom>
        </p:spPr>
        <p:txBody>
          <a:bodyPr vert="horz" lIns="55440" tIns="27720" rIns="55440" bIns="27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W"/>
          </a:p>
        </p:txBody>
      </p:sp>
      <p:sp>
        <p:nvSpPr>
          <p:cNvPr id="4" name="Date Placeholder 3"/>
          <p:cNvSpPr>
            <a:spLocks noGrp="1"/>
          </p:cNvSpPr>
          <p:nvPr>
            <p:ph type="dt" sz="half" idx="2"/>
          </p:nvPr>
        </p:nvSpPr>
        <p:spPr>
          <a:xfrm>
            <a:off x="342901" y="8475136"/>
            <a:ext cx="1600200" cy="486833"/>
          </a:xfrm>
          <a:prstGeom prst="rect">
            <a:avLst/>
          </a:prstGeom>
        </p:spPr>
        <p:txBody>
          <a:bodyPr vert="horz" lIns="55440" tIns="27720" rIns="55440" bIns="27720" rtlCol="0" anchor="ctr"/>
          <a:lstStyle>
            <a:lvl1pPr algn="l">
              <a:defRPr sz="700">
                <a:solidFill>
                  <a:schemeClr val="tx1">
                    <a:tint val="75000"/>
                  </a:schemeClr>
                </a:solidFill>
              </a:defRPr>
            </a:lvl1pPr>
          </a:lstStyle>
          <a:p>
            <a:fld id="{951C90EF-2B00-4E99-9E36-D0F17AC8EB5B}" type="datetimeFigureOut">
              <a:rPr lang="en-ZW" smtClean="0"/>
              <a:t>1/22/2012</a:t>
            </a:fld>
            <a:endParaRPr lang="en-ZW"/>
          </a:p>
        </p:txBody>
      </p:sp>
      <p:sp>
        <p:nvSpPr>
          <p:cNvPr id="5" name="Footer Placeholder 4"/>
          <p:cNvSpPr>
            <a:spLocks noGrp="1"/>
          </p:cNvSpPr>
          <p:nvPr>
            <p:ph type="ftr" sz="quarter" idx="3"/>
          </p:nvPr>
        </p:nvSpPr>
        <p:spPr>
          <a:xfrm>
            <a:off x="2343151" y="8475136"/>
            <a:ext cx="2171700" cy="486833"/>
          </a:xfrm>
          <a:prstGeom prst="rect">
            <a:avLst/>
          </a:prstGeom>
        </p:spPr>
        <p:txBody>
          <a:bodyPr vert="horz" lIns="55440" tIns="27720" rIns="55440" bIns="27720" rtlCol="0" anchor="ctr"/>
          <a:lstStyle>
            <a:lvl1pPr algn="ctr">
              <a:defRPr sz="700">
                <a:solidFill>
                  <a:schemeClr val="tx1">
                    <a:tint val="75000"/>
                  </a:schemeClr>
                </a:solidFill>
              </a:defRPr>
            </a:lvl1pPr>
          </a:lstStyle>
          <a:p>
            <a:endParaRPr lang="en-ZW"/>
          </a:p>
        </p:txBody>
      </p:sp>
      <p:sp>
        <p:nvSpPr>
          <p:cNvPr id="6" name="Slide Number Placeholder 5"/>
          <p:cNvSpPr>
            <a:spLocks noGrp="1"/>
          </p:cNvSpPr>
          <p:nvPr>
            <p:ph type="sldNum" sz="quarter" idx="4"/>
          </p:nvPr>
        </p:nvSpPr>
        <p:spPr>
          <a:xfrm>
            <a:off x="4914901" y="8475136"/>
            <a:ext cx="1600200" cy="486833"/>
          </a:xfrm>
          <a:prstGeom prst="rect">
            <a:avLst/>
          </a:prstGeom>
        </p:spPr>
        <p:txBody>
          <a:bodyPr vert="horz" lIns="55440" tIns="27720" rIns="55440" bIns="27720" rtlCol="0" anchor="ctr"/>
          <a:lstStyle>
            <a:lvl1pPr algn="r">
              <a:defRPr sz="700">
                <a:solidFill>
                  <a:schemeClr val="tx1">
                    <a:tint val="75000"/>
                  </a:schemeClr>
                </a:solidFill>
              </a:defRPr>
            </a:lvl1pPr>
          </a:lstStyle>
          <a:p>
            <a:fld id="{7BD705DD-E985-4C89-A2C2-1D387B63AD75}" type="slidenum">
              <a:rPr lang="en-ZW" smtClean="0"/>
              <a:t>‹#›</a:t>
            </a:fld>
            <a:endParaRPr lang="en-ZW"/>
          </a:p>
        </p:txBody>
      </p:sp>
    </p:spTree>
    <p:extLst>
      <p:ext uri="{BB962C8B-B14F-4D97-AF65-F5344CB8AC3E}">
        <p14:creationId xmlns:p14="http://schemas.microsoft.com/office/powerpoint/2010/main" val="4203455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54401" rtl="0" eaLnBrk="1" latinLnBrk="0" hangingPunct="1">
        <a:spcBef>
          <a:spcPct val="0"/>
        </a:spcBef>
        <a:buNone/>
        <a:defRPr sz="2700" kern="1200">
          <a:solidFill>
            <a:schemeClr val="tx1"/>
          </a:solidFill>
          <a:latin typeface="+mj-lt"/>
          <a:ea typeface="+mj-ea"/>
          <a:cs typeface="+mj-cs"/>
        </a:defRPr>
      </a:lvl1pPr>
    </p:titleStyle>
    <p:bodyStyle>
      <a:lvl1pPr marL="207900" indent="-207900" algn="l" defTabSz="554401" rtl="0" eaLnBrk="1" latinLnBrk="0" hangingPunct="1">
        <a:spcBef>
          <a:spcPct val="20000"/>
        </a:spcBef>
        <a:buFont typeface="Arial" pitchFamily="34" charset="0"/>
        <a:buChar char="•"/>
        <a:defRPr sz="1900" kern="1200">
          <a:solidFill>
            <a:schemeClr val="tx1"/>
          </a:solidFill>
          <a:latin typeface="+mn-lt"/>
          <a:ea typeface="+mn-ea"/>
          <a:cs typeface="+mn-cs"/>
        </a:defRPr>
      </a:lvl1pPr>
      <a:lvl2pPr marL="450451" indent="-173250" algn="l" defTabSz="554401" rtl="0" eaLnBrk="1" latinLnBrk="0" hangingPunct="1">
        <a:spcBef>
          <a:spcPct val="20000"/>
        </a:spcBef>
        <a:buFont typeface="Arial" pitchFamily="34" charset="0"/>
        <a:buChar char="–"/>
        <a:defRPr sz="1700" kern="1200">
          <a:solidFill>
            <a:schemeClr val="tx1"/>
          </a:solidFill>
          <a:latin typeface="+mn-lt"/>
          <a:ea typeface="+mn-ea"/>
          <a:cs typeface="+mn-cs"/>
        </a:defRPr>
      </a:lvl2pPr>
      <a:lvl3pPr marL="693001" indent="-138600" algn="l" defTabSz="554401"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970201"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1247402"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1524602"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01802"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079003"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356203" indent="-138600" algn="l" defTabSz="554401"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54401" rtl="0" eaLnBrk="1" latinLnBrk="0" hangingPunct="1">
        <a:defRPr sz="1100" kern="1200">
          <a:solidFill>
            <a:schemeClr val="tx1"/>
          </a:solidFill>
          <a:latin typeface="+mn-lt"/>
          <a:ea typeface="+mn-ea"/>
          <a:cs typeface="+mn-cs"/>
        </a:defRPr>
      </a:lvl1pPr>
      <a:lvl2pPr marL="277200" algn="l" defTabSz="554401" rtl="0" eaLnBrk="1" latinLnBrk="0" hangingPunct="1">
        <a:defRPr sz="1100" kern="1200">
          <a:solidFill>
            <a:schemeClr val="tx1"/>
          </a:solidFill>
          <a:latin typeface="+mn-lt"/>
          <a:ea typeface="+mn-ea"/>
          <a:cs typeface="+mn-cs"/>
        </a:defRPr>
      </a:lvl2pPr>
      <a:lvl3pPr marL="554401" algn="l" defTabSz="554401" rtl="0" eaLnBrk="1" latinLnBrk="0" hangingPunct="1">
        <a:defRPr sz="1100" kern="1200">
          <a:solidFill>
            <a:schemeClr val="tx1"/>
          </a:solidFill>
          <a:latin typeface="+mn-lt"/>
          <a:ea typeface="+mn-ea"/>
          <a:cs typeface="+mn-cs"/>
        </a:defRPr>
      </a:lvl3pPr>
      <a:lvl4pPr marL="831601" algn="l" defTabSz="554401" rtl="0" eaLnBrk="1" latinLnBrk="0" hangingPunct="1">
        <a:defRPr sz="1100" kern="1200">
          <a:solidFill>
            <a:schemeClr val="tx1"/>
          </a:solidFill>
          <a:latin typeface="+mn-lt"/>
          <a:ea typeface="+mn-ea"/>
          <a:cs typeface="+mn-cs"/>
        </a:defRPr>
      </a:lvl4pPr>
      <a:lvl5pPr marL="1108801" algn="l" defTabSz="554401" rtl="0" eaLnBrk="1" latinLnBrk="0" hangingPunct="1">
        <a:defRPr sz="1100" kern="1200">
          <a:solidFill>
            <a:schemeClr val="tx1"/>
          </a:solidFill>
          <a:latin typeface="+mn-lt"/>
          <a:ea typeface="+mn-ea"/>
          <a:cs typeface="+mn-cs"/>
        </a:defRPr>
      </a:lvl5pPr>
      <a:lvl6pPr marL="1386002" algn="l" defTabSz="554401" rtl="0" eaLnBrk="1" latinLnBrk="0" hangingPunct="1">
        <a:defRPr sz="1100" kern="1200">
          <a:solidFill>
            <a:schemeClr val="tx1"/>
          </a:solidFill>
          <a:latin typeface="+mn-lt"/>
          <a:ea typeface="+mn-ea"/>
          <a:cs typeface="+mn-cs"/>
        </a:defRPr>
      </a:lvl6pPr>
      <a:lvl7pPr marL="1663202" algn="l" defTabSz="554401" rtl="0" eaLnBrk="1" latinLnBrk="0" hangingPunct="1">
        <a:defRPr sz="1100" kern="1200">
          <a:solidFill>
            <a:schemeClr val="tx1"/>
          </a:solidFill>
          <a:latin typeface="+mn-lt"/>
          <a:ea typeface="+mn-ea"/>
          <a:cs typeface="+mn-cs"/>
        </a:defRPr>
      </a:lvl7pPr>
      <a:lvl8pPr marL="1940403" algn="l" defTabSz="554401" rtl="0" eaLnBrk="1" latinLnBrk="0" hangingPunct="1">
        <a:defRPr sz="1100" kern="1200">
          <a:solidFill>
            <a:schemeClr val="tx1"/>
          </a:solidFill>
          <a:latin typeface="+mn-lt"/>
          <a:ea typeface="+mn-ea"/>
          <a:cs typeface="+mn-cs"/>
        </a:defRPr>
      </a:lvl8pPr>
      <a:lvl9pPr marL="2217603" algn="l" defTabSz="554401" rtl="0" eaLnBrk="1" latinLnBrk="0" hangingPunct="1">
        <a:defRPr sz="1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1029"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0"/>
                  <a:ext cx="6796088" cy="451008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492520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oup 3"/>
          <p:cNvGrpSpPr/>
          <p:nvPr/>
        </p:nvGrpSpPr>
        <p:grpSpPr>
          <a:xfrm>
            <a:off x="256746" y="1828800"/>
            <a:ext cx="6360709" cy="989882"/>
            <a:chOff x="38100" y="101600"/>
            <a:chExt cx="9423273" cy="1757041"/>
          </a:xfrm>
        </p:grpSpPr>
        <p:sp>
          <p:nvSpPr>
            <p:cNvPr id="2" name="TextBox 1"/>
            <p:cNvSpPr txBox="1"/>
            <p:nvPr/>
          </p:nvSpPr>
          <p:spPr>
            <a:xfrm>
              <a:off x="38100" y="165101"/>
              <a:ext cx="5613400" cy="1693540"/>
            </a:xfrm>
            <a:prstGeom prst="rect">
              <a:avLst/>
            </a:prstGeom>
            <a:noFill/>
          </p:spPr>
          <p:txBody>
            <a:bodyPr vert="horz" rtlCol="0">
              <a:spAutoFit/>
            </a:bodyPr>
            <a:lstStyle/>
            <a:p>
              <a:r>
                <a:rPr lang="en-US" sz="2800" dirty="0">
                  <a:solidFill>
                    <a:srgbClr val="000000"/>
                  </a:solidFill>
                  <a:latin typeface="Times New Roman - 32"/>
                </a:rPr>
                <a:t>ex. Write the sigma notation for</a:t>
              </a:r>
              <a:endParaRPr lang="en-ZW" sz="2800" dirty="0">
                <a:solidFill>
                  <a:srgbClr val="000000"/>
                </a:solidFill>
                <a:latin typeface="Times New Roman - 32"/>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4749737" y="101600"/>
              <a:ext cx="4711636" cy="1757041"/>
            </a:xfrm>
            <a:prstGeom prst="rect">
              <a:avLst/>
            </a:prstGeom>
            <a:solidFill>
              <a:scrgbClr r="0" g="0" b="0">
                <a:alpha val="0"/>
              </a:scrgbClr>
            </a:solidFill>
          </p:spPr>
        </p:pic>
      </p:grpSp>
      <p:grpSp>
        <p:nvGrpSpPr>
          <p:cNvPr id="7" name="Group 6"/>
          <p:cNvGrpSpPr/>
          <p:nvPr/>
        </p:nvGrpSpPr>
        <p:grpSpPr>
          <a:xfrm>
            <a:off x="256746" y="4647270"/>
            <a:ext cx="6034525" cy="2743200"/>
            <a:chOff x="76200" y="2540000"/>
            <a:chExt cx="7669403" cy="1751203"/>
          </a:xfrm>
        </p:grpSpPr>
        <p:sp>
          <p:nvSpPr>
            <p:cNvPr id="5" name="TextBox 4"/>
            <p:cNvSpPr txBox="1"/>
            <p:nvPr/>
          </p:nvSpPr>
          <p:spPr>
            <a:xfrm>
              <a:off x="76200" y="2540000"/>
              <a:ext cx="7669403" cy="416613"/>
            </a:xfrm>
            <a:prstGeom prst="rect">
              <a:avLst/>
            </a:prstGeom>
            <a:noFill/>
          </p:spPr>
          <p:txBody>
            <a:bodyPr vert="horz" wrap="square" rtlCol="0">
              <a:spAutoFit/>
            </a:bodyPr>
            <a:lstStyle/>
            <a:p>
              <a:r>
                <a:rPr lang="en-US" sz="2800" dirty="0">
                  <a:solidFill>
                    <a:srgbClr val="000000"/>
                  </a:solidFill>
                  <a:latin typeface="Times New Roman - 32"/>
                </a:rPr>
                <a:t>ex. Write the sigma notation for </a:t>
              </a:r>
              <a:endParaRPr lang="en-ZW" sz="2800" dirty="0">
                <a:solidFill>
                  <a:srgbClr val="000000"/>
                </a:solidFill>
                <a:latin typeface="Times New Roman - 32"/>
              </a:endParaRPr>
            </a:p>
          </p:txBody>
        </p:sp>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863600" y="3200400"/>
              <a:ext cx="6882003" cy="1090803"/>
            </a:xfrm>
            <a:prstGeom prst="rect">
              <a:avLst/>
            </a:prstGeom>
            <a:solidFill>
              <a:scrgbClr r="0" g="0" b="0">
                <a:alpha val="0"/>
              </a:scrgbClr>
            </a:solidFill>
          </p:spPr>
        </p:pic>
      </p:grpSp>
    </p:spTree>
    <p:extLst>
      <p:ext uri="{BB962C8B-B14F-4D97-AF65-F5344CB8AC3E}">
        <p14:creationId xmlns:p14="http://schemas.microsoft.com/office/powerpoint/2010/main" val="135833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0" y="990600"/>
            <a:ext cx="6553199" cy="917756"/>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Let S(n) denote the sum of the first n terms of an infinite sum.</a:t>
            </a:r>
            <a:endParaRPr lang="en-ZW" sz="2800" dirty="0">
              <a:solidFill>
                <a:srgbClr val="000000"/>
              </a:solidFill>
              <a:latin typeface="Times New Roman - 32"/>
            </a:endParaRPr>
          </a:p>
        </p:txBody>
      </p:sp>
      <p:grpSp>
        <p:nvGrpSpPr>
          <p:cNvPr id="8" name="Group 7"/>
          <p:cNvGrpSpPr/>
          <p:nvPr/>
        </p:nvGrpSpPr>
        <p:grpSpPr>
          <a:xfrm>
            <a:off x="152401" y="4419600"/>
            <a:ext cx="6705600" cy="2578276"/>
            <a:chOff x="749300" y="1498600"/>
            <a:chExt cx="6961632" cy="1871339"/>
          </a:xfrm>
        </p:grpSpPr>
        <p:grpSp>
          <p:nvGrpSpPr>
            <p:cNvPr id="5" name="Group 4"/>
            <p:cNvGrpSpPr/>
            <p:nvPr/>
          </p:nvGrpSpPr>
          <p:grpSpPr>
            <a:xfrm>
              <a:off x="749300" y="1498600"/>
              <a:ext cx="6961632" cy="1871339"/>
              <a:chOff x="749300" y="1498600"/>
              <a:chExt cx="6961632" cy="1871339"/>
            </a:xfrm>
          </p:grpSpPr>
          <p:sp>
            <p:nvSpPr>
              <p:cNvPr id="3" name="TextBox 2"/>
              <p:cNvSpPr txBox="1"/>
              <p:nvPr/>
            </p:nvSpPr>
            <p:spPr>
              <a:xfrm>
                <a:off x="749300" y="1676400"/>
                <a:ext cx="4191000" cy="1693539"/>
              </a:xfrm>
              <a:prstGeom prst="rect">
                <a:avLst/>
              </a:prstGeom>
              <a:noFill/>
            </p:spPr>
            <p:txBody>
              <a:bodyPr vert="horz" rtlCol="0">
                <a:spAutoFit/>
              </a:bodyPr>
              <a:lstStyle/>
              <a:p>
                <a:r>
                  <a:rPr lang="en-ZW" sz="2800">
                    <a:solidFill>
                      <a:srgbClr val="000000"/>
                    </a:solidFill>
                    <a:latin typeface="Times New Roman - 32"/>
                  </a:rPr>
                  <a:t>ex. Suppose that S(n)=</a:t>
                </a: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4724400" y="1498600"/>
                <a:ext cx="2986532" cy="778002"/>
              </a:xfrm>
              <a:prstGeom prst="rect">
                <a:avLst/>
              </a:prstGeom>
              <a:solidFill>
                <a:scrgbClr r="0" g="0" b="0">
                  <a:alpha val="0"/>
                </a:scrgbClr>
              </a:solidFill>
            </p:spPr>
          </p:pic>
        </p:grpSp>
        <p:sp>
          <p:nvSpPr>
            <p:cNvPr id="6" name="TextBox 5"/>
            <p:cNvSpPr txBox="1"/>
            <p:nvPr/>
          </p:nvSpPr>
          <p:spPr>
            <a:xfrm>
              <a:off x="1384300" y="2438400"/>
              <a:ext cx="1473200" cy="928715"/>
            </a:xfrm>
            <a:prstGeom prst="rect">
              <a:avLst/>
            </a:prstGeom>
            <a:noFill/>
          </p:spPr>
          <p:txBody>
            <a:bodyPr vert="horz" rtlCol="0">
              <a:spAutoFit/>
            </a:bodyPr>
            <a:lstStyle/>
            <a:p>
              <a:r>
                <a:rPr lang="en-ZW" sz="2800" dirty="0">
                  <a:solidFill>
                    <a:srgbClr val="000000"/>
                  </a:solidFill>
                  <a:latin typeface="Times New Roman - 32"/>
                </a:rPr>
                <a:t>Find  </a:t>
              </a:r>
            </a:p>
          </p:txBody>
        </p:sp>
        <p:pic>
          <p:nvPicPr>
            <p:cNvPr id="7" name="Picture 6"/>
            <p:cNvPicPr>
              <a:picLocks/>
            </p:cNvPicPr>
            <p:nvPr/>
          </p:nvPicPr>
          <p:blipFill>
            <a:blip r:embed="rId3">
              <a:extLst>
                <a:ext uri="{28A0092B-C50C-407E-A947-70E740481C1C}">
                  <a14:useLocalDpi xmlns:a14="http://schemas.microsoft.com/office/drawing/2010/main" val="0"/>
                </a:ext>
              </a:extLst>
            </a:blip>
            <a:stretch>
              <a:fillRect/>
            </a:stretch>
          </p:blipFill>
          <p:spPr>
            <a:xfrm>
              <a:off x="2349500" y="2476500"/>
              <a:ext cx="1413256" cy="497078"/>
            </a:xfrm>
            <a:prstGeom prst="rect">
              <a:avLst/>
            </a:prstGeom>
            <a:solidFill>
              <a:scrgbClr r="0" g="0" b="0">
                <a:alpha val="0"/>
              </a:scrgbClr>
            </a:solidFill>
          </p:spPr>
        </p:pic>
      </p:grpSp>
    </p:spTree>
    <p:extLst>
      <p:ext uri="{BB962C8B-B14F-4D97-AF65-F5344CB8AC3E}">
        <p14:creationId xmlns:p14="http://schemas.microsoft.com/office/powerpoint/2010/main" val="405505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4098"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61913" y="1752600"/>
                  <a:ext cx="6796087" cy="4510088"/>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715891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42863" y="71549"/>
            <a:ext cx="3525784" cy="2091100"/>
          </a:xfrm>
          <a:prstGeom prst="rect">
            <a:avLst/>
          </a:prstGeom>
          <a:solidFill>
            <a:scrgbClr r="0" g="0" b="0">
              <a:alpha val="0"/>
            </a:scrgbClr>
          </a:solidFill>
        </p:spPr>
      </p:pic>
      <p:pic>
        <p:nvPicPr>
          <p:cNvPr id="3" name="Picture 2"/>
          <p:cNvPicPr>
            <a:picLocks/>
          </p:cNvPicPr>
          <p:nvPr/>
        </p:nvPicPr>
        <p:blipFill>
          <a:blip r:embed="rId3">
            <a:extLst>
              <a:ext uri="{28A0092B-C50C-407E-A947-70E740481C1C}">
                <a14:useLocalDpi xmlns:a14="http://schemas.microsoft.com/office/drawing/2010/main" val="0"/>
              </a:ext>
            </a:extLst>
          </a:blip>
          <a:stretch>
            <a:fillRect/>
          </a:stretch>
        </p:blipFill>
        <p:spPr>
          <a:xfrm>
            <a:off x="-34290" y="2160789"/>
            <a:ext cx="3635683" cy="2156710"/>
          </a:xfrm>
          <a:prstGeom prst="rect">
            <a:avLst/>
          </a:prstGeom>
          <a:solidFill>
            <a:scrgbClr r="0" g="0" b="0">
              <a:alpha val="0"/>
            </a:scrgbClr>
          </a:solidFill>
        </p:spPr>
      </p:pic>
      <p:sp>
        <p:nvSpPr>
          <p:cNvPr id="4" name="TextBox 3"/>
          <p:cNvSpPr txBox="1"/>
          <p:nvPr/>
        </p:nvSpPr>
        <p:spPr>
          <a:xfrm>
            <a:off x="3604870" y="227334"/>
            <a:ext cx="3175978" cy="1348643"/>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This is an upper or left approximating sum.</a:t>
            </a:r>
            <a:endParaRPr lang="en-ZW" sz="2800" dirty="0">
              <a:solidFill>
                <a:srgbClr val="000000"/>
              </a:solidFill>
              <a:latin typeface="Times New Roman - 32"/>
            </a:endParaRPr>
          </a:p>
        </p:txBody>
      </p:sp>
      <p:sp>
        <p:nvSpPr>
          <p:cNvPr id="5" name="TextBox 4"/>
          <p:cNvSpPr txBox="1"/>
          <p:nvPr/>
        </p:nvSpPr>
        <p:spPr>
          <a:xfrm>
            <a:off x="3568647" y="2638411"/>
            <a:ext cx="3144202" cy="1348643"/>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This is a lower or right approximating sum.</a:t>
            </a:r>
            <a:endParaRPr lang="en-ZW" sz="2800" dirty="0">
              <a:solidFill>
                <a:srgbClr val="000000"/>
              </a:solidFill>
              <a:latin typeface="Times New Roman - 32"/>
            </a:endParaRPr>
          </a:p>
        </p:txBody>
      </p:sp>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17145" y="4607775"/>
            <a:ext cx="3610137" cy="2141399"/>
          </a:xfrm>
          <a:prstGeom prst="rect">
            <a:avLst/>
          </a:prstGeom>
          <a:solidFill>
            <a:scrgbClr r="0" g="0" b="0">
              <a:alpha val="0"/>
            </a:scrgbClr>
          </a:solidFill>
        </p:spPr>
      </p:pic>
      <p:sp>
        <p:nvSpPr>
          <p:cNvPr id="7" name="TextBox 6"/>
          <p:cNvSpPr txBox="1"/>
          <p:nvPr/>
        </p:nvSpPr>
        <p:spPr>
          <a:xfrm>
            <a:off x="3849052" y="5137240"/>
            <a:ext cx="2931795" cy="1348643"/>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This is a lower or left approximating sum.</a:t>
            </a:r>
            <a:endParaRPr lang="en-ZW" sz="2800" dirty="0">
              <a:solidFill>
                <a:srgbClr val="000000"/>
              </a:solidFill>
              <a:latin typeface="Times New Roman - 32"/>
            </a:endParaRPr>
          </a:p>
        </p:txBody>
      </p:sp>
      <p:sp>
        <p:nvSpPr>
          <p:cNvPr id="8" name="TextBox 7"/>
          <p:cNvSpPr txBox="1"/>
          <p:nvPr/>
        </p:nvSpPr>
        <p:spPr>
          <a:xfrm>
            <a:off x="3654176" y="6983484"/>
            <a:ext cx="3203824" cy="1348643"/>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This is an upper or right approximating sum.</a:t>
            </a:r>
            <a:endParaRPr lang="en-ZW" sz="2800" dirty="0">
              <a:solidFill>
                <a:srgbClr val="000000"/>
              </a:solidFill>
              <a:latin typeface="Times New Roman - 32"/>
            </a:endParaRPr>
          </a:p>
        </p:txBody>
      </p:sp>
      <p:pic>
        <p:nvPicPr>
          <p:cNvPr id="9" name="Picture 8"/>
          <p:cNvPicPr>
            <a:picLocks/>
          </p:cNvPicPr>
          <p:nvPr/>
        </p:nvPicPr>
        <p:blipFill>
          <a:blip r:embed="rId5">
            <a:extLst>
              <a:ext uri="{28A0092B-C50C-407E-A947-70E740481C1C}">
                <a14:useLocalDpi xmlns:a14="http://schemas.microsoft.com/office/drawing/2010/main" val="0"/>
              </a:ext>
            </a:extLst>
          </a:blip>
          <a:stretch>
            <a:fillRect/>
          </a:stretch>
        </p:blipFill>
        <p:spPr>
          <a:xfrm>
            <a:off x="42863" y="6811493"/>
            <a:ext cx="3580133" cy="2123512"/>
          </a:xfrm>
          <a:prstGeom prst="rect">
            <a:avLst/>
          </a:prstGeom>
          <a:solidFill>
            <a:scrgbClr r="0" g="0" b="0">
              <a:alpha val="0"/>
            </a:scrgbClr>
          </a:solidFill>
        </p:spPr>
      </p:pic>
      <p:grpSp>
        <p:nvGrpSpPr>
          <p:cNvPr id="12" name="Group 11"/>
          <p:cNvGrpSpPr/>
          <p:nvPr/>
        </p:nvGrpSpPr>
        <p:grpSpPr>
          <a:xfrm>
            <a:off x="5825871" y="3284113"/>
            <a:ext cx="29147" cy="29336"/>
            <a:chOff x="8630920" y="5829300"/>
            <a:chExt cx="43181" cy="52071"/>
          </a:xfrm>
        </p:grpSpPr>
        <p:sp>
          <p:nvSpPr>
            <p:cNvPr id="10" name="Freeform 9"/>
            <p:cNvSpPr/>
            <p:nvPr/>
          </p:nvSpPr>
          <p:spPr>
            <a:xfrm>
              <a:off x="8630920" y="5829300"/>
              <a:ext cx="2541" cy="21591"/>
            </a:xfrm>
            <a:custGeom>
              <a:avLst/>
              <a:gdLst/>
              <a:ahLst/>
              <a:cxnLst/>
              <a:rect l="0" t="0" r="0" b="0"/>
              <a:pathLst>
                <a:path w="2541" h="21591">
                  <a:moveTo>
                    <a:pt x="2540" y="0"/>
                  </a:moveTo>
                  <a:lnTo>
                    <a:pt x="1270" y="8890"/>
                  </a:lnTo>
                  <a:lnTo>
                    <a:pt x="0" y="20320"/>
                  </a:lnTo>
                  <a:lnTo>
                    <a:pt x="0" y="21590"/>
                  </a:lnTo>
                </a:path>
              </a:pathLst>
            </a:custGeom>
            <a:ln w="127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W"/>
            </a:p>
          </p:txBody>
        </p:sp>
        <p:sp>
          <p:nvSpPr>
            <p:cNvPr id="11" name="Freeform 10"/>
            <p:cNvSpPr/>
            <p:nvPr/>
          </p:nvSpPr>
          <p:spPr>
            <a:xfrm>
              <a:off x="8667750" y="5880100"/>
              <a:ext cx="6351" cy="1271"/>
            </a:xfrm>
            <a:custGeom>
              <a:avLst/>
              <a:gdLst/>
              <a:ahLst/>
              <a:cxnLst/>
              <a:rect l="0" t="0" r="0" b="0"/>
              <a:pathLst>
                <a:path w="6351" h="1271">
                  <a:moveTo>
                    <a:pt x="0" y="1270"/>
                  </a:moveTo>
                  <a:lnTo>
                    <a:pt x="6350" y="0"/>
                  </a:lnTo>
                </a:path>
              </a:pathLst>
            </a:custGeom>
            <a:ln w="127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W"/>
            </a:p>
          </p:txBody>
        </p:sp>
      </p:grpSp>
    </p:spTree>
    <p:extLst>
      <p:ext uri="{BB962C8B-B14F-4D97-AF65-F5344CB8AC3E}">
        <p14:creationId xmlns:p14="http://schemas.microsoft.com/office/powerpoint/2010/main" val="2117638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34290" y="7155"/>
            <a:ext cx="2417102" cy="2171235"/>
          </a:xfrm>
          <a:prstGeom prst="rect">
            <a:avLst/>
          </a:prstGeom>
          <a:solidFill>
            <a:scrgbClr r="0" g="0" b="0">
              <a:alpha val="0"/>
            </a:scrgbClr>
          </a:solidFill>
        </p:spPr>
      </p:pic>
      <p:sp>
        <p:nvSpPr>
          <p:cNvPr id="3" name="TextBox 2"/>
          <p:cNvSpPr txBox="1"/>
          <p:nvPr/>
        </p:nvSpPr>
        <p:spPr>
          <a:xfrm>
            <a:off x="2726054" y="515155"/>
            <a:ext cx="2863215" cy="1348643"/>
          </a:xfrm>
          <a:prstGeom prst="rect">
            <a:avLst/>
          </a:prstGeom>
          <a:noFill/>
        </p:spPr>
        <p:txBody>
          <a:bodyPr vert="horz" lIns="55440" tIns="27720" rIns="55440" bIns="27720" rtlCol="0">
            <a:spAutoFit/>
          </a:bodyPr>
          <a:lstStyle/>
          <a:p>
            <a:r>
              <a:rPr lang="en-ZW" sz="2800" dirty="0">
                <a:solidFill>
                  <a:srgbClr val="000000"/>
                </a:solidFill>
                <a:latin typeface="Times New Roman - 32"/>
              </a:rPr>
              <a:t>This is a lower approximating sum.</a:t>
            </a:r>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42863" y="2210873"/>
            <a:ext cx="2388127" cy="2145334"/>
          </a:xfrm>
          <a:prstGeom prst="rect">
            <a:avLst/>
          </a:prstGeom>
          <a:solidFill>
            <a:scrgbClr r="0" g="0" b="0">
              <a:alpha val="0"/>
            </a:scrgbClr>
          </a:solidFill>
        </p:spPr>
      </p:pic>
      <p:sp>
        <p:nvSpPr>
          <p:cNvPr id="5" name="TextBox 4"/>
          <p:cNvSpPr txBox="1"/>
          <p:nvPr/>
        </p:nvSpPr>
        <p:spPr>
          <a:xfrm>
            <a:off x="2726055" y="2761803"/>
            <a:ext cx="2863215" cy="1348643"/>
          </a:xfrm>
          <a:prstGeom prst="rect">
            <a:avLst/>
          </a:prstGeom>
          <a:noFill/>
        </p:spPr>
        <p:txBody>
          <a:bodyPr vert="horz" lIns="55440" tIns="27720" rIns="55440" bIns="27720" rtlCol="0">
            <a:spAutoFit/>
          </a:bodyPr>
          <a:lstStyle/>
          <a:p>
            <a:r>
              <a:rPr lang="en-ZW" sz="2800">
                <a:solidFill>
                  <a:srgbClr val="000000"/>
                </a:solidFill>
                <a:latin typeface="Times New Roman - 32"/>
              </a:rPr>
              <a:t>This is an upper approximating sum.</a:t>
            </a:r>
          </a:p>
        </p:txBody>
      </p:sp>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51435" y="4385972"/>
            <a:ext cx="2421217" cy="2174955"/>
          </a:xfrm>
          <a:prstGeom prst="rect">
            <a:avLst/>
          </a:prstGeom>
          <a:solidFill>
            <a:scrgbClr r="0" g="0" b="0">
              <a:alpha val="0"/>
            </a:scrgbClr>
          </a:solidFill>
        </p:spPr>
      </p:pic>
      <p:pic>
        <p:nvPicPr>
          <p:cNvPr id="7" name="Picture 6"/>
          <p:cNvPicPr>
            <a:picLocks/>
          </p:cNvPicPr>
          <p:nvPr/>
        </p:nvPicPr>
        <p:blipFill>
          <a:blip r:embed="rId5">
            <a:extLst>
              <a:ext uri="{28A0092B-C50C-407E-A947-70E740481C1C}">
                <a14:useLocalDpi xmlns:a14="http://schemas.microsoft.com/office/drawing/2010/main" val="0"/>
              </a:ext>
            </a:extLst>
          </a:blip>
          <a:stretch>
            <a:fillRect/>
          </a:stretch>
        </p:blipFill>
        <p:spPr>
          <a:xfrm>
            <a:off x="60008" y="6625465"/>
            <a:ext cx="2441877" cy="2193487"/>
          </a:xfrm>
          <a:prstGeom prst="rect">
            <a:avLst/>
          </a:prstGeom>
          <a:solidFill>
            <a:scrgbClr r="0" g="0" b="0">
              <a:alpha val="0"/>
            </a:scrgbClr>
          </a:solidFill>
        </p:spPr>
      </p:pic>
      <p:sp>
        <p:nvSpPr>
          <p:cNvPr id="8" name="TextBox 7"/>
          <p:cNvSpPr txBox="1"/>
          <p:nvPr/>
        </p:nvSpPr>
        <p:spPr>
          <a:xfrm>
            <a:off x="2914650" y="4765184"/>
            <a:ext cx="2863215" cy="1348643"/>
          </a:xfrm>
          <a:prstGeom prst="rect">
            <a:avLst/>
          </a:prstGeom>
          <a:noFill/>
        </p:spPr>
        <p:txBody>
          <a:bodyPr vert="horz" lIns="55440" tIns="27720" rIns="55440" bIns="27720" rtlCol="0">
            <a:spAutoFit/>
          </a:bodyPr>
          <a:lstStyle/>
          <a:p>
            <a:r>
              <a:rPr lang="en-ZW" sz="2800">
                <a:solidFill>
                  <a:srgbClr val="000000"/>
                </a:solidFill>
                <a:latin typeface="Times New Roman - 32"/>
              </a:rPr>
              <a:t>This is a left approximating sum.</a:t>
            </a:r>
          </a:p>
        </p:txBody>
      </p:sp>
      <p:sp>
        <p:nvSpPr>
          <p:cNvPr id="9" name="TextBox 8"/>
          <p:cNvSpPr txBox="1"/>
          <p:nvPr/>
        </p:nvSpPr>
        <p:spPr>
          <a:xfrm>
            <a:off x="2803208" y="7276564"/>
            <a:ext cx="2863215" cy="1348643"/>
          </a:xfrm>
          <a:prstGeom prst="rect">
            <a:avLst/>
          </a:prstGeom>
          <a:noFill/>
        </p:spPr>
        <p:txBody>
          <a:bodyPr vert="horz" lIns="55440" tIns="27720" rIns="55440" bIns="27720" rtlCol="0">
            <a:spAutoFit/>
          </a:bodyPr>
          <a:lstStyle/>
          <a:p>
            <a:r>
              <a:rPr lang="en-ZW" sz="2800">
                <a:solidFill>
                  <a:srgbClr val="000000"/>
                </a:solidFill>
                <a:latin typeface="Times New Roman - 32"/>
              </a:rPr>
              <a:t>This is a right approximating sum.</a:t>
            </a:r>
          </a:p>
        </p:txBody>
      </p:sp>
      <p:sp>
        <p:nvSpPr>
          <p:cNvPr id="10" name="Freeform 9"/>
          <p:cNvSpPr/>
          <p:nvPr/>
        </p:nvSpPr>
        <p:spPr>
          <a:xfrm>
            <a:off x="60008" y="6535313"/>
            <a:ext cx="12859" cy="4294"/>
          </a:xfrm>
          <a:custGeom>
            <a:avLst/>
            <a:gdLst/>
            <a:ahLst/>
            <a:cxnLst/>
            <a:rect l="0" t="0" r="0" b="0"/>
            <a:pathLst>
              <a:path w="19051" h="7621">
                <a:moveTo>
                  <a:pt x="0" y="7620"/>
                </a:moveTo>
                <a:lnTo>
                  <a:pt x="13970" y="1270"/>
                </a:lnTo>
                <a:lnTo>
                  <a:pt x="19050" y="0"/>
                </a:lnTo>
              </a:path>
            </a:pathLst>
          </a:custGeom>
          <a:ln w="127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lIns="55440" tIns="27720" rIns="55440" bIns="27720" rtlCol="0" anchor="ctr"/>
          <a:lstStyle/>
          <a:p>
            <a:pPr algn="ctr"/>
            <a:endParaRPr lang="en-ZW" sz="2800"/>
          </a:p>
        </p:txBody>
      </p:sp>
    </p:spTree>
    <p:extLst>
      <p:ext uri="{BB962C8B-B14F-4D97-AF65-F5344CB8AC3E}">
        <p14:creationId xmlns:p14="http://schemas.microsoft.com/office/powerpoint/2010/main" val="297765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4"/>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2"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 grpId="2"/>
      <p:bldP spid="5" grpId="0"/>
      <p:bldP spid="5" grpId="1"/>
      <p:bldP spid="5" grpId="2"/>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1435" y="85859"/>
            <a:ext cx="6806565" cy="1384995"/>
          </a:xfrm>
          <a:prstGeom prst="rect">
            <a:avLst/>
          </a:prstGeom>
          <a:noFill/>
        </p:spPr>
        <p:txBody>
          <a:bodyPr vert="horz" wrap="square" rtlCol="0">
            <a:spAutoFit/>
          </a:bodyPr>
          <a:lstStyle/>
          <a:p>
            <a:r>
              <a:rPr lang="en-US" sz="2800" dirty="0" smtClean="0">
                <a:solidFill>
                  <a:srgbClr val="000000"/>
                </a:solidFill>
                <a:latin typeface="Times New Roman - 32"/>
              </a:rPr>
              <a:t>Find </a:t>
            </a:r>
            <a:r>
              <a:rPr lang="en-US" sz="2800" dirty="0">
                <a:solidFill>
                  <a:srgbClr val="000000"/>
                </a:solidFill>
                <a:latin typeface="Times New Roman - 32"/>
              </a:rPr>
              <a:t>the upper and lower approximating sums to approximate the area under </a:t>
            </a:r>
            <a:r>
              <a:rPr lang="en-US" sz="2800" dirty="0" smtClean="0">
                <a:solidFill>
                  <a:srgbClr val="000000"/>
                </a:solidFill>
                <a:latin typeface="Times New Roman - 32"/>
              </a:rPr>
              <a:t>f(x) </a:t>
            </a:r>
            <a:r>
              <a:rPr lang="en-US" sz="2800" dirty="0">
                <a:solidFill>
                  <a:srgbClr val="000000"/>
                </a:solidFill>
                <a:latin typeface="Times New Roman - 32"/>
              </a:rPr>
              <a:t>between x=0 and x=2 using 5 rectangles</a:t>
            </a:r>
            <a:r>
              <a:rPr lang="en-US" sz="2800" dirty="0" smtClean="0">
                <a:solidFill>
                  <a:srgbClr val="000000"/>
                </a:solidFill>
                <a:latin typeface="Times New Roman - 32"/>
              </a:rPr>
              <a:t>.</a:t>
            </a:r>
            <a:endParaRPr lang="en-ZW" sz="2800" dirty="0">
              <a:solidFill>
                <a:srgbClr val="000000"/>
              </a:solidFill>
              <a:latin typeface="Times New Roman - 32"/>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4953000" y="1789181"/>
            <a:ext cx="982027" cy="621020"/>
          </a:xfrm>
          <a:prstGeom prst="rect">
            <a:avLst/>
          </a:prstGeom>
          <a:solidFill>
            <a:scrgbClr r="0" g="0" b="0">
              <a:alpha val="0"/>
            </a:scrgbClr>
          </a:solidFill>
        </p:spPr>
      </p:pic>
      <p:pic>
        <p:nvPicPr>
          <p:cNvPr id="6" name="Picture 5"/>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7145" y="1604044"/>
            <a:ext cx="3849053" cy="2320343"/>
          </a:xfrm>
          <a:prstGeom prst="rect">
            <a:avLst/>
          </a:prstGeom>
          <a:solidFill>
            <a:scrgbClr r="0" g="0" b="0">
              <a:alpha val="0"/>
            </a:scrgbClr>
          </a:solidFill>
        </p:spPr>
      </p:pic>
      <p:pic>
        <p:nvPicPr>
          <p:cNvPr id="7" name="Picture 6"/>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8965" y="4824280"/>
            <a:ext cx="3840480" cy="2514600"/>
          </a:xfrm>
          <a:prstGeom prst="rect">
            <a:avLst/>
          </a:prstGeom>
          <a:solidFill>
            <a:scrgbClr r="0" g="0" b="0">
              <a:alpha val="0"/>
            </a:scrgbClr>
          </a:solidFill>
        </p:spPr>
      </p:pic>
      <p:sp>
        <p:nvSpPr>
          <p:cNvPr id="8" name="TextBox 7"/>
          <p:cNvSpPr txBox="1"/>
          <p:nvPr/>
        </p:nvSpPr>
        <p:spPr>
          <a:xfrm>
            <a:off x="104551" y="1789181"/>
            <a:ext cx="1114425" cy="794645"/>
          </a:xfrm>
          <a:prstGeom prst="rect">
            <a:avLst/>
          </a:prstGeom>
          <a:noFill/>
        </p:spPr>
        <p:txBody>
          <a:bodyPr vert="horz" lIns="55440" tIns="27720" rIns="55440" bIns="27720" rtlCol="0">
            <a:spAutoFit/>
          </a:bodyPr>
          <a:lstStyle/>
          <a:p>
            <a:r>
              <a:rPr lang="en-ZW" sz="2400" dirty="0">
                <a:solidFill>
                  <a:srgbClr val="FF0000"/>
                </a:solidFill>
                <a:latin typeface="Times New Roman - 32"/>
              </a:rPr>
              <a:t>upper  </a:t>
            </a:r>
          </a:p>
          <a:p>
            <a:r>
              <a:rPr lang="en-ZW" sz="2400" dirty="0">
                <a:solidFill>
                  <a:srgbClr val="FF0000"/>
                </a:solidFill>
                <a:latin typeface="Times New Roman - 32"/>
              </a:rPr>
              <a:t>sum</a:t>
            </a:r>
          </a:p>
        </p:txBody>
      </p:sp>
      <p:sp>
        <p:nvSpPr>
          <p:cNvPr id="9" name="TextBox 8"/>
          <p:cNvSpPr txBox="1"/>
          <p:nvPr/>
        </p:nvSpPr>
        <p:spPr>
          <a:xfrm>
            <a:off x="59503" y="4837727"/>
            <a:ext cx="1131570" cy="794645"/>
          </a:xfrm>
          <a:prstGeom prst="rect">
            <a:avLst/>
          </a:prstGeom>
          <a:noFill/>
        </p:spPr>
        <p:txBody>
          <a:bodyPr vert="horz" lIns="55440" tIns="27720" rIns="55440" bIns="27720" rtlCol="0">
            <a:spAutoFit/>
          </a:bodyPr>
          <a:lstStyle/>
          <a:p>
            <a:r>
              <a:rPr lang="en-ZW" sz="2400" dirty="0">
                <a:solidFill>
                  <a:srgbClr val="FF0000"/>
                </a:solidFill>
                <a:latin typeface="Times New Roman - 32"/>
              </a:rPr>
              <a:t>lower  </a:t>
            </a:r>
          </a:p>
          <a:p>
            <a:r>
              <a:rPr lang="en-ZW" sz="2400" dirty="0">
                <a:solidFill>
                  <a:srgbClr val="FF0000"/>
                </a:solidFill>
                <a:latin typeface="Times New Roman - 32"/>
              </a:rPr>
              <a:t>sum</a:t>
            </a:r>
          </a:p>
        </p:txBody>
      </p:sp>
      <p:sp>
        <p:nvSpPr>
          <p:cNvPr id="10" name="TextBox 9"/>
          <p:cNvSpPr txBox="1"/>
          <p:nvPr/>
        </p:nvSpPr>
        <p:spPr>
          <a:xfrm>
            <a:off x="0" y="0"/>
            <a:ext cx="257175" cy="163703"/>
          </a:xfrm>
          <a:prstGeom prst="rect">
            <a:avLst/>
          </a:prstGeom>
          <a:noFill/>
        </p:spPr>
        <p:txBody>
          <a:bodyPr vert="horz" lIns="55440" tIns="27720" rIns="55440" bIns="27720" rtlCol="0">
            <a:spAutoFit/>
          </a:bodyPr>
          <a:lstStyle/>
          <a:p>
            <a:r>
              <a:rPr lang="en-ZW" sz="700">
                <a:solidFill>
                  <a:srgbClr val="000000"/>
                </a:solidFill>
                <a:latin typeface="Times New Roman - 16"/>
              </a:rPr>
              <a:t>-</a:t>
            </a:r>
          </a:p>
        </p:txBody>
      </p:sp>
      <p:sp>
        <p:nvSpPr>
          <p:cNvPr id="11" name="TextBox 10"/>
          <p:cNvSpPr txBox="1"/>
          <p:nvPr/>
        </p:nvSpPr>
        <p:spPr>
          <a:xfrm>
            <a:off x="128587" y="7620000"/>
            <a:ext cx="5315426" cy="917756"/>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ex. Average these for the trapezoidal approximation.</a:t>
            </a:r>
            <a:endParaRPr lang="en-ZW" sz="2800" dirty="0">
              <a:solidFill>
                <a:srgbClr val="000000"/>
              </a:solidFill>
              <a:latin typeface="Times New Roman - 32"/>
            </a:endParaRPr>
          </a:p>
        </p:txBody>
      </p:sp>
    </p:spTree>
    <p:extLst>
      <p:ext uri="{BB962C8B-B14F-4D97-AF65-F5344CB8AC3E}">
        <p14:creationId xmlns:p14="http://schemas.microsoft.com/office/powerpoint/2010/main" val="33429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0" y="544253"/>
            <a:ext cx="6858000" cy="425313"/>
          </a:xfrm>
          <a:prstGeom prst="rect">
            <a:avLst/>
          </a:prstGeom>
          <a:noFill/>
        </p:spPr>
        <p:txBody>
          <a:bodyPr vert="horz" wrap="square" lIns="55440" tIns="27720" rIns="55440" bIns="27720" rtlCol="0">
            <a:spAutoFit/>
          </a:bodyPr>
          <a:lstStyle/>
          <a:p>
            <a:r>
              <a:rPr lang="en-US" sz="2400" dirty="0" smtClean="0">
                <a:solidFill>
                  <a:srgbClr val="FF0000"/>
                </a:solidFill>
                <a:latin typeface="Times New Roman - 32"/>
              </a:rPr>
              <a:t>Limits </a:t>
            </a:r>
            <a:r>
              <a:rPr lang="en-US" sz="2400" dirty="0">
                <a:solidFill>
                  <a:srgbClr val="FF0000"/>
                </a:solidFill>
                <a:latin typeface="Times New Roman - 32"/>
              </a:rPr>
              <a:t>of the lower, upper, left, and right </a:t>
            </a:r>
            <a:r>
              <a:rPr lang="en-US" sz="2400" dirty="0" smtClean="0">
                <a:solidFill>
                  <a:srgbClr val="FF0000"/>
                </a:solidFill>
                <a:latin typeface="Times New Roman - 32"/>
              </a:rPr>
              <a:t>sums</a:t>
            </a:r>
            <a:endParaRPr lang="en-ZW" sz="2400" dirty="0">
              <a:solidFill>
                <a:srgbClr val="FF0000"/>
              </a:solidFill>
              <a:latin typeface="Times New Roman - 32"/>
            </a:endParaRPr>
          </a:p>
        </p:txBody>
      </p:sp>
      <p:grpSp>
        <p:nvGrpSpPr>
          <p:cNvPr id="6" name="Group 5"/>
          <p:cNvGrpSpPr/>
          <p:nvPr/>
        </p:nvGrpSpPr>
        <p:grpSpPr>
          <a:xfrm>
            <a:off x="342900" y="4595461"/>
            <a:ext cx="6172200" cy="2951191"/>
            <a:chOff x="431800" y="4483100"/>
            <a:chExt cx="9144000" cy="2724428"/>
          </a:xfrm>
        </p:grpSpPr>
        <p:sp>
          <p:nvSpPr>
            <p:cNvPr id="3" name="TextBox 2"/>
            <p:cNvSpPr txBox="1"/>
            <p:nvPr/>
          </p:nvSpPr>
          <p:spPr>
            <a:xfrm>
              <a:off x="431800" y="5588000"/>
              <a:ext cx="8686800" cy="1619528"/>
            </a:xfrm>
            <a:prstGeom prst="rect">
              <a:avLst/>
            </a:prstGeom>
            <a:noFill/>
          </p:spPr>
          <p:txBody>
            <a:bodyPr vert="horz" rtlCol="0">
              <a:spAutoFit/>
            </a:bodyPr>
            <a:lstStyle/>
            <a:p>
              <a:r>
                <a:rPr lang="en-ZW" sz="2800" dirty="0">
                  <a:solidFill>
                    <a:srgbClr val="000000"/>
                  </a:solidFill>
                  <a:latin typeface="Times New Roman - 32"/>
                </a:rPr>
                <a:t>where</a:t>
              </a:r>
              <a:r>
                <a:rPr lang="en-ZW" sz="2400" dirty="0">
                  <a:solidFill>
                    <a:srgbClr val="000000"/>
                  </a:solidFill>
                  <a:latin typeface="Times New Roman - 32"/>
                </a:rPr>
                <a:t> 					, </a:t>
              </a:r>
            </a:p>
            <a:p>
              <a:endParaRPr lang="en-ZW" sz="2400" dirty="0">
                <a:solidFill>
                  <a:srgbClr val="000000"/>
                </a:solidFill>
                <a:latin typeface="Times New Roman - 32"/>
              </a:endParaRPr>
            </a:p>
            <a:p>
              <a:r>
                <a:rPr lang="en-ZW" sz="2800" dirty="0">
                  <a:solidFill>
                    <a:srgbClr val="000000"/>
                  </a:solidFill>
                  <a:latin typeface="Times New Roman - 32"/>
                </a:rPr>
                <a:t>and f(m</a:t>
              </a:r>
              <a:r>
                <a:rPr lang="en-ZW" sz="2800" dirty="0">
                  <a:solidFill>
                    <a:srgbClr val="000000"/>
                  </a:solidFill>
                  <a:latin typeface="Times New Roman - 21"/>
                </a:rPr>
                <a:t>i</a:t>
              </a:r>
              <a:r>
                <a:rPr lang="en-US" sz="2800" dirty="0">
                  <a:solidFill>
                    <a:srgbClr val="000000"/>
                  </a:solidFill>
                  <a:latin typeface="Times New Roman - 32"/>
                </a:rPr>
                <a:t>) is the minimum, and f(</a:t>
              </a:r>
              <a:r>
                <a:rPr lang="en-US" sz="2800" dirty="0" err="1">
                  <a:solidFill>
                    <a:srgbClr val="000000"/>
                  </a:solidFill>
                  <a:latin typeface="Times New Roman - 32"/>
                </a:rPr>
                <a:t>M</a:t>
              </a:r>
              <a:r>
                <a:rPr lang="en-US" sz="2800" dirty="0" err="1">
                  <a:solidFill>
                    <a:srgbClr val="000000"/>
                  </a:solidFill>
                  <a:latin typeface="Times New Roman - 21"/>
                </a:rPr>
                <a:t>i</a:t>
              </a:r>
              <a:r>
                <a:rPr lang="en-US" sz="2800" dirty="0">
                  <a:solidFill>
                    <a:srgbClr val="000000"/>
                  </a:solidFill>
                  <a:latin typeface="Times New Roman - 32"/>
                </a:rPr>
                <a:t>) is the maximum.</a:t>
              </a:r>
              <a:endParaRPr lang="en-ZW" sz="2800" dirty="0">
                <a:solidFill>
                  <a:srgbClr val="000000"/>
                </a:solidFill>
                <a:latin typeface="Times New Roman - 32"/>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469900" y="4483100"/>
              <a:ext cx="9105900" cy="965200"/>
            </a:xfrm>
            <a:prstGeom prst="rect">
              <a:avLst/>
            </a:prstGeom>
            <a:solidFill>
              <a:scrgbClr r="0" g="0" b="0">
                <a:alpha val="0"/>
              </a:scrgbClr>
            </a:solidFill>
          </p:spPr>
        </p:pic>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2479379" y="5422900"/>
              <a:ext cx="1892301" cy="825500"/>
            </a:xfrm>
            <a:prstGeom prst="rect">
              <a:avLst/>
            </a:prstGeom>
            <a:solidFill>
              <a:scrgbClr r="0" g="0" b="0">
                <a:alpha val="0"/>
              </a:scrgbClr>
            </a:solidFill>
          </p:spPr>
        </p:pic>
      </p:grpSp>
      <p:sp>
        <p:nvSpPr>
          <p:cNvPr id="7" name="TextBox 6"/>
          <p:cNvSpPr txBox="1"/>
          <p:nvPr/>
        </p:nvSpPr>
        <p:spPr>
          <a:xfrm>
            <a:off x="162878" y="1290460"/>
            <a:ext cx="2644573" cy="1815882"/>
          </a:xfrm>
          <a:prstGeom prst="rect">
            <a:avLst/>
          </a:prstGeom>
          <a:noFill/>
        </p:spPr>
        <p:txBody>
          <a:bodyPr vert="horz" rtlCol="0">
            <a:spAutoFit/>
          </a:bodyPr>
          <a:lstStyle/>
          <a:p>
            <a:r>
              <a:rPr lang="en-ZW" sz="2800" dirty="0">
                <a:solidFill>
                  <a:srgbClr val="000000"/>
                </a:solidFill>
                <a:latin typeface="Times New Roman - 32"/>
              </a:rPr>
              <a:t>f is continuous and </a:t>
            </a:r>
          </a:p>
          <a:p>
            <a:r>
              <a:rPr lang="en-ZW" sz="2800" dirty="0">
                <a:solidFill>
                  <a:srgbClr val="000000"/>
                </a:solidFill>
                <a:latin typeface="Times New Roman - 32"/>
              </a:rPr>
              <a:t>non-negative on [</a:t>
            </a:r>
            <a:r>
              <a:rPr lang="en-ZW" sz="2800" dirty="0" err="1">
                <a:solidFill>
                  <a:srgbClr val="000000"/>
                </a:solidFill>
                <a:latin typeface="Times New Roman - 32"/>
              </a:rPr>
              <a:t>a,b</a:t>
            </a:r>
            <a:r>
              <a:rPr lang="en-ZW" sz="2800" dirty="0">
                <a:solidFill>
                  <a:srgbClr val="000000"/>
                </a:solidFill>
                <a:latin typeface="Times New Roman - 32"/>
              </a:rPr>
              <a:t>]</a:t>
            </a:r>
          </a:p>
        </p:txBody>
      </p:sp>
      <p:cxnSp>
        <p:nvCxnSpPr>
          <p:cNvPr id="8" name="Straight Connector 7"/>
          <p:cNvCxnSpPr/>
          <p:nvPr/>
        </p:nvCxnSpPr>
        <p:spPr>
          <a:xfrm>
            <a:off x="2748869" y="1811980"/>
            <a:ext cx="435183" cy="0"/>
          </a:xfrm>
          <a:prstGeom prst="line">
            <a:avLst/>
          </a:prstGeom>
          <a:ln w="76200" cap="flat" cmpd="sng" algn="ctr">
            <a:solidFill>
              <a:srgbClr val="00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60652" y="1218025"/>
            <a:ext cx="3297348" cy="2739212"/>
          </a:xfrm>
          <a:prstGeom prst="rect">
            <a:avLst/>
          </a:prstGeom>
          <a:noFill/>
        </p:spPr>
        <p:txBody>
          <a:bodyPr vert="horz" rtlCol="0">
            <a:spAutoFit/>
          </a:bodyPr>
          <a:lstStyle/>
          <a:p>
            <a:r>
              <a:rPr lang="en-US" sz="2800" dirty="0">
                <a:solidFill>
                  <a:srgbClr val="000000"/>
                </a:solidFill>
                <a:latin typeface="Times New Roman - 32"/>
              </a:rPr>
              <a:t>As n→∞, the lower, upper, </a:t>
            </a:r>
          </a:p>
          <a:p>
            <a:r>
              <a:rPr lang="en-US" sz="2800" dirty="0">
                <a:solidFill>
                  <a:srgbClr val="000000"/>
                </a:solidFill>
                <a:latin typeface="Times New Roman - 32"/>
              </a:rPr>
              <a:t>left, and right sum limits </a:t>
            </a:r>
          </a:p>
          <a:p>
            <a:r>
              <a:rPr lang="en-US" sz="2800" dirty="0">
                <a:solidFill>
                  <a:srgbClr val="000000"/>
                </a:solidFill>
                <a:latin typeface="Times New Roman - 32"/>
              </a:rPr>
              <a:t>exist and are all equal.  </a:t>
            </a:r>
            <a:endParaRPr lang="en-ZW" sz="2800" dirty="0">
              <a:solidFill>
                <a:srgbClr val="000000"/>
              </a:solidFill>
              <a:latin typeface="Times New Roman - 32"/>
            </a:endParaRPr>
          </a:p>
        </p:txBody>
      </p:sp>
    </p:spTree>
    <p:extLst>
      <p:ext uri="{BB962C8B-B14F-4D97-AF65-F5344CB8AC3E}">
        <p14:creationId xmlns:p14="http://schemas.microsoft.com/office/powerpoint/2010/main" val="321640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85725" y="914400"/>
            <a:ext cx="3800475" cy="486869"/>
          </a:xfrm>
          <a:prstGeom prst="rect">
            <a:avLst/>
          </a:prstGeom>
          <a:noFill/>
        </p:spPr>
        <p:txBody>
          <a:bodyPr vert="horz" wrap="square" lIns="55440" tIns="27720" rIns="55440" bIns="27720" rtlCol="0">
            <a:spAutoFit/>
          </a:bodyPr>
          <a:lstStyle/>
          <a:p>
            <a:r>
              <a:rPr lang="en-US" sz="2800" dirty="0" err="1">
                <a:solidFill>
                  <a:srgbClr val="000000"/>
                </a:solidFill>
                <a:latin typeface="Times New Roman - 32"/>
              </a:rPr>
              <a:t>Defn</a:t>
            </a:r>
            <a:r>
              <a:rPr lang="en-US" sz="2800" dirty="0">
                <a:solidFill>
                  <a:srgbClr val="000000"/>
                </a:solidFill>
                <a:latin typeface="Times New Roman - 32"/>
              </a:rPr>
              <a:t>. Area of a region</a:t>
            </a:r>
            <a:endParaRPr lang="en-ZW" sz="2800" dirty="0">
              <a:solidFill>
                <a:srgbClr val="000000"/>
              </a:solidFill>
              <a:latin typeface="Times New Roman - 32"/>
            </a:endParaRPr>
          </a:p>
        </p:txBody>
      </p:sp>
      <p:sp>
        <p:nvSpPr>
          <p:cNvPr id="3" name="TextBox 2"/>
          <p:cNvSpPr txBox="1"/>
          <p:nvPr/>
        </p:nvSpPr>
        <p:spPr>
          <a:xfrm>
            <a:off x="85725" y="4773996"/>
            <a:ext cx="1285875" cy="486869"/>
          </a:xfrm>
          <a:prstGeom prst="rect">
            <a:avLst/>
          </a:prstGeom>
          <a:noFill/>
        </p:spPr>
        <p:txBody>
          <a:bodyPr vert="horz" wrap="square" lIns="55440" tIns="27720" rIns="55440" bIns="27720" rtlCol="0">
            <a:spAutoFit/>
          </a:bodyPr>
          <a:lstStyle/>
          <a:p>
            <a:r>
              <a:rPr lang="en-ZW" sz="2800" dirty="0">
                <a:solidFill>
                  <a:srgbClr val="000000"/>
                </a:solidFill>
                <a:latin typeface="Times New Roman - 32"/>
              </a:rPr>
              <a:t>where</a:t>
            </a:r>
          </a:p>
        </p:txBody>
      </p:sp>
      <p:sp>
        <p:nvSpPr>
          <p:cNvPr id="4" name="TextBox 3"/>
          <p:cNvSpPr txBox="1"/>
          <p:nvPr/>
        </p:nvSpPr>
        <p:spPr>
          <a:xfrm>
            <a:off x="-17145" y="1752600"/>
            <a:ext cx="6943725" cy="1348643"/>
          </a:xfrm>
          <a:prstGeom prst="rect">
            <a:avLst/>
          </a:prstGeom>
          <a:noFill/>
        </p:spPr>
        <p:txBody>
          <a:bodyPr vert="horz" lIns="55440" tIns="27720" rIns="55440" bIns="27720" rtlCol="0">
            <a:spAutoFit/>
          </a:bodyPr>
          <a:lstStyle/>
          <a:p>
            <a:r>
              <a:rPr lang="en-US" sz="2800" dirty="0">
                <a:solidFill>
                  <a:srgbClr val="000000"/>
                </a:solidFill>
                <a:latin typeface="Times New Roman - 32"/>
              </a:rPr>
              <a:t>Let f be continuous and non-negative on the interval [</a:t>
            </a:r>
            <a:r>
              <a:rPr lang="en-US" sz="2800" dirty="0" err="1">
                <a:solidFill>
                  <a:srgbClr val="000000"/>
                </a:solidFill>
                <a:latin typeface="Times New Roman - 32"/>
              </a:rPr>
              <a:t>a,b</a:t>
            </a:r>
            <a:r>
              <a:rPr lang="en-US" sz="2800" dirty="0">
                <a:solidFill>
                  <a:srgbClr val="000000"/>
                </a:solidFill>
                <a:latin typeface="Times New Roman - 32"/>
              </a:rPr>
              <a:t>], then the area bounded by x=a, x=b, the graph of f, and the x axis is</a:t>
            </a:r>
            <a:endParaRPr lang="en-ZW" sz="2800" dirty="0">
              <a:solidFill>
                <a:srgbClr val="000000"/>
              </a:solidFill>
              <a:latin typeface="Times New Roman - 32"/>
            </a:endParaRPr>
          </a:p>
        </p:txBody>
      </p:sp>
      <p:pic>
        <p:nvPicPr>
          <p:cNvPr id="5" name="Picture 4"/>
          <p:cNvPicPr>
            <a:picLocks/>
          </p:cNvPicPr>
          <p:nvPr/>
        </p:nvPicPr>
        <p:blipFill>
          <a:blip r:embed="rId2">
            <a:extLst>
              <a:ext uri="{28A0092B-C50C-407E-A947-70E740481C1C}">
                <a14:useLocalDpi xmlns:a14="http://schemas.microsoft.com/office/drawing/2010/main" val="0"/>
              </a:ext>
            </a:extLst>
          </a:blip>
          <a:stretch>
            <a:fillRect/>
          </a:stretch>
        </p:blipFill>
        <p:spPr>
          <a:xfrm>
            <a:off x="1208655" y="4773996"/>
            <a:ext cx="1554614" cy="676245"/>
          </a:xfrm>
          <a:prstGeom prst="rect">
            <a:avLst/>
          </a:prstGeom>
          <a:solidFill>
            <a:scrgbClr r="0" g="0" b="0">
              <a:alpha val="0"/>
            </a:scrgbClr>
          </a:solidFill>
        </p:spPr>
      </p:pic>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1560866" y="3352800"/>
            <a:ext cx="2926418" cy="1143000"/>
          </a:xfrm>
          <a:prstGeom prst="rect">
            <a:avLst/>
          </a:prstGeom>
          <a:solidFill>
            <a:scrgbClr r="0" g="0" b="0">
              <a:alpha val="0"/>
            </a:scrgbClr>
          </a:solidFill>
        </p:spPr>
      </p:pic>
      <p:sp>
        <p:nvSpPr>
          <p:cNvPr id="7" name="TextBox 6"/>
          <p:cNvSpPr txBox="1"/>
          <p:nvPr/>
        </p:nvSpPr>
        <p:spPr>
          <a:xfrm>
            <a:off x="2955326" y="4558553"/>
            <a:ext cx="3902673" cy="917756"/>
          </a:xfrm>
          <a:prstGeom prst="rect">
            <a:avLst/>
          </a:prstGeom>
          <a:noFill/>
        </p:spPr>
        <p:txBody>
          <a:bodyPr vert="horz" wrap="square" lIns="55440" tIns="27720" rIns="55440" bIns="27720" rtlCol="0">
            <a:spAutoFit/>
          </a:bodyPr>
          <a:lstStyle/>
          <a:p>
            <a:r>
              <a:rPr lang="en-US" sz="2800" dirty="0">
                <a:solidFill>
                  <a:srgbClr val="000000"/>
                </a:solidFill>
                <a:latin typeface="Times New Roman - 32"/>
              </a:rPr>
              <a:t>is the width of a rectangle</a:t>
            </a:r>
            <a:endParaRPr lang="en-ZW" sz="2800" dirty="0">
              <a:solidFill>
                <a:srgbClr val="000000"/>
              </a:solidFill>
              <a:latin typeface="Times New Roman - 32"/>
            </a:endParaRPr>
          </a:p>
        </p:txBody>
      </p:sp>
      <p:sp>
        <p:nvSpPr>
          <p:cNvPr id="8" name="TextBox 7"/>
          <p:cNvSpPr txBox="1"/>
          <p:nvPr/>
        </p:nvSpPr>
        <p:spPr>
          <a:xfrm>
            <a:off x="162205" y="5867400"/>
            <a:ext cx="5846445" cy="1348643"/>
          </a:xfrm>
          <a:prstGeom prst="rect">
            <a:avLst/>
          </a:prstGeom>
          <a:noFill/>
        </p:spPr>
        <p:txBody>
          <a:bodyPr vert="horz" lIns="55440" tIns="27720" rIns="55440" bIns="27720" rtlCol="0">
            <a:spAutoFit/>
          </a:bodyPr>
          <a:lstStyle/>
          <a:p>
            <a:r>
              <a:rPr lang="en-ZW" sz="2800" dirty="0">
                <a:solidFill>
                  <a:srgbClr val="000000"/>
                </a:solidFill>
                <a:latin typeface="Times New Roman - 32"/>
              </a:rPr>
              <a:t>and f(x</a:t>
            </a:r>
            <a:r>
              <a:rPr lang="en-ZW" sz="1600" dirty="0">
                <a:solidFill>
                  <a:srgbClr val="000000"/>
                </a:solidFill>
                <a:latin typeface="Times New Roman - 18"/>
              </a:rPr>
              <a:t>i</a:t>
            </a:r>
            <a:r>
              <a:rPr lang="en-US" sz="2800" dirty="0">
                <a:solidFill>
                  <a:srgbClr val="000000"/>
                </a:solidFill>
                <a:latin typeface="Times New Roman - 32"/>
              </a:rPr>
              <a:t>) is the height at any x </a:t>
            </a:r>
            <a:r>
              <a:rPr lang="en-US" sz="2800" dirty="0" smtClean="0">
                <a:solidFill>
                  <a:srgbClr val="000000"/>
                </a:solidFill>
                <a:latin typeface="Times New Roman - 32"/>
              </a:rPr>
              <a:t>value</a:t>
            </a:r>
          </a:p>
          <a:p>
            <a:endParaRPr lang="en-US" sz="2800" dirty="0">
              <a:solidFill>
                <a:srgbClr val="000000"/>
              </a:solidFill>
              <a:latin typeface="Times New Roman - 32"/>
            </a:endParaRPr>
          </a:p>
          <a:p>
            <a:r>
              <a:rPr lang="en-US" sz="2800" dirty="0" smtClean="0">
                <a:solidFill>
                  <a:srgbClr val="000000"/>
                </a:solidFill>
                <a:latin typeface="Times New Roman - 32"/>
              </a:rPr>
              <a:t>in </a:t>
            </a:r>
            <a:r>
              <a:rPr lang="en-US" sz="2800" dirty="0">
                <a:solidFill>
                  <a:srgbClr val="000000"/>
                </a:solidFill>
                <a:latin typeface="Times New Roman - 32"/>
              </a:rPr>
              <a:t>the </a:t>
            </a:r>
            <a:r>
              <a:rPr lang="en-US" sz="2800" dirty="0" err="1">
                <a:solidFill>
                  <a:srgbClr val="000000"/>
                </a:solidFill>
                <a:latin typeface="Times New Roman - 32"/>
              </a:rPr>
              <a:t>i</a:t>
            </a:r>
            <a:r>
              <a:rPr lang="en-US" sz="2800" baseline="70000" dirty="0" err="1">
                <a:solidFill>
                  <a:srgbClr val="000000"/>
                </a:solidFill>
                <a:latin typeface="Times New Roman - 17"/>
              </a:rPr>
              <a:t>th</a:t>
            </a:r>
            <a:r>
              <a:rPr lang="en-US" sz="2800" dirty="0">
                <a:solidFill>
                  <a:srgbClr val="000000"/>
                </a:solidFill>
                <a:latin typeface="Times New Roman - 32"/>
              </a:rPr>
              <a:t> interval.</a:t>
            </a:r>
            <a:endParaRPr lang="en-ZW" sz="2800" dirty="0">
              <a:solidFill>
                <a:srgbClr val="000000"/>
              </a:solidFill>
              <a:latin typeface="Times New Roman - 32"/>
            </a:endParaRPr>
          </a:p>
        </p:txBody>
      </p:sp>
      <p:sp>
        <p:nvSpPr>
          <p:cNvPr id="9" name="Rectangle 8"/>
          <p:cNvSpPr/>
          <p:nvPr/>
        </p:nvSpPr>
        <p:spPr>
          <a:xfrm>
            <a:off x="467212" y="8153400"/>
            <a:ext cx="1202252" cy="646331"/>
          </a:xfrm>
          <a:prstGeom prst="rect">
            <a:avLst/>
          </a:prstGeom>
        </p:spPr>
        <p:txBody>
          <a:bodyPr wrap="none">
            <a:spAutoFit/>
          </a:bodyPr>
          <a:lstStyle/>
          <a:p>
            <a:r>
              <a:rPr lang="en-US" sz="3600" dirty="0" err="1" smtClean="0">
                <a:solidFill>
                  <a:srgbClr val="FF0000"/>
                </a:solidFill>
                <a:latin typeface="Times New Roman - 32"/>
              </a:rPr>
              <a:t>HW</a:t>
            </a:r>
            <a:r>
              <a:rPr lang="en-US" sz="3600" dirty="0" smtClean="0">
                <a:solidFill>
                  <a:srgbClr val="FF0000"/>
                </a:solidFill>
                <a:latin typeface="Times New Roman - 32"/>
              </a:rPr>
              <a:t>: </a:t>
            </a:r>
            <a:endParaRPr lang="en-US" sz="3600" dirty="0">
              <a:solidFill>
                <a:srgbClr val="FF0000"/>
              </a:solidFill>
              <a:latin typeface="Times New Roman - 32"/>
            </a:endParaRPr>
          </a:p>
        </p:txBody>
      </p:sp>
    </p:spTree>
    <p:extLst>
      <p:ext uri="{BB962C8B-B14F-4D97-AF65-F5344CB8AC3E}">
        <p14:creationId xmlns:p14="http://schemas.microsoft.com/office/powerpoint/2010/main" val="44490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p:cNvSpPr txBox="1"/>
          <p:nvPr/>
        </p:nvSpPr>
        <p:spPr>
          <a:xfrm>
            <a:off x="0" y="1600200"/>
            <a:ext cx="6858000" cy="1779530"/>
          </a:xfrm>
          <a:prstGeom prst="rect">
            <a:avLst/>
          </a:prstGeom>
          <a:noFill/>
        </p:spPr>
        <p:txBody>
          <a:bodyPr vert="horz" wrap="square" lIns="55440" tIns="27720" rIns="55440" bIns="27720" rtlCol="0">
            <a:spAutoFit/>
          </a:bodyPr>
          <a:lstStyle/>
          <a:p>
            <a:r>
              <a:rPr lang="en-US" sz="2800" dirty="0">
                <a:latin typeface="Times New Roman - 35"/>
              </a:rPr>
              <a:t>A tank is being filled with water using an old pump that slows down as it runs. The table below gives the rate at which the pump pumps at 10 minute intervals. </a:t>
            </a:r>
            <a:endParaRPr lang="en-ZW" sz="2800" dirty="0">
              <a:latin typeface="Times New Roman - 35"/>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0" y="5943600"/>
            <a:ext cx="6858000" cy="1905000"/>
          </a:xfrm>
          <a:prstGeom prst="rect">
            <a:avLst/>
          </a:prstGeom>
          <a:solidFill>
            <a:scrgbClr r="0" g="0" b="0">
              <a:alpha val="0"/>
            </a:scrgbClr>
          </a:solidFill>
        </p:spPr>
      </p:pic>
      <p:sp>
        <p:nvSpPr>
          <p:cNvPr id="5" name="Rectangle 4"/>
          <p:cNvSpPr/>
          <p:nvPr/>
        </p:nvSpPr>
        <p:spPr>
          <a:xfrm>
            <a:off x="304800" y="3657600"/>
            <a:ext cx="6172200" cy="1384995"/>
          </a:xfrm>
          <a:prstGeom prst="rect">
            <a:avLst/>
          </a:prstGeom>
        </p:spPr>
        <p:txBody>
          <a:bodyPr wrap="square">
            <a:spAutoFit/>
          </a:bodyPr>
          <a:lstStyle/>
          <a:p>
            <a:r>
              <a:rPr lang="en-US" sz="2800" dirty="0">
                <a:latin typeface="Times New Roman - 35"/>
              </a:rPr>
              <a:t>If the tank is initially empty, estimate how much water is in the tank after 90 minutes.</a:t>
            </a:r>
            <a:endParaRPr lang="en-ZW" sz="2800" dirty="0"/>
          </a:p>
        </p:txBody>
      </p:sp>
      <p:sp>
        <p:nvSpPr>
          <p:cNvPr id="6" name="Rectangle 5"/>
          <p:cNvSpPr/>
          <p:nvPr/>
        </p:nvSpPr>
        <p:spPr>
          <a:xfrm>
            <a:off x="304800" y="410784"/>
            <a:ext cx="5715000" cy="954107"/>
          </a:xfrm>
          <a:prstGeom prst="rect">
            <a:avLst/>
          </a:prstGeom>
        </p:spPr>
        <p:txBody>
          <a:bodyPr wrap="square">
            <a:spAutoFit/>
          </a:bodyPr>
          <a:lstStyle/>
          <a:p>
            <a:r>
              <a:rPr lang="en-US" sz="2800" dirty="0" smtClean="0">
                <a:latin typeface="Times New Roman - 35"/>
              </a:rPr>
              <a:t>Do not solve, yet. How could you solve this problem.</a:t>
            </a:r>
            <a:endParaRPr lang="en-ZW" sz="2800" dirty="0"/>
          </a:p>
        </p:txBody>
      </p:sp>
    </p:spTree>
    <p:extLst>
      <p:ext uri="{BB962C8B-B14F-4D97-AF65-F5344CB8AC3E}">
        <p14:creationId xmlns:p14="http://schemas.microsoft.com/office/powerpoint/2010/main" val="54964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2052"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46138" y="2328863"/>
                  <a:ext cx="5095875" cy="60134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375546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p:cNvSpPr txBox="1"/>
          <p:nvPr/>
        </p:nvSpPr>
        <p:spPr>
          <a:xfrm>
            <a:off x="0" y="1600200"/>
            <a:ext cx="6858000" cy="1779530"/>
          </a:xfrm>
          <a:prstGeom prst="rect">
            <a:avLst/>
          </a:prstGeom>
          <a:noFill/>
        </p:spPr>
        <p:txBody>
          <a:bodyPr vert="horz" wrap="square" lIns="55440" tIns="27720" rIns="55440" bIns="27720" rtlCol="0">
            <a:spAutoFit/>
          </a:bodyPr>
          <a:lstStyle/>
          <a:p>
            <a:r>
              <a:rPr lang="en-US" sz="2800" dirty="0">
                <a:latin typeface="Times New Roman - 35"/>
              </a:rPr>
              <a:t>A tank is being filled with water using an old pump that slows down as it runs. The table below gives the rate at which the pump pumps at 10 minute intervals. </a:t>
            </a:r>
            <a:endParaRPr lang="en-ZW" sz="2800" dirty="0">
              <a:latin typeface="Times New Roman - 35"/>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0" y="5943600"/>
            <a:ext cx="6858000" cy="1905000"/>
          </a:xfrm>
          <a:prstGeom prst="rect">
            <a:avLst/>
          </a:prstGeom>
          <a:solidFill>
            <a:scrgbClr r="0" g="0" b="0">
              <a:alpha val="0"/>
            </a:scrgbClr>
          </a:solidFill>
        </p:spPr>
      </p:pic>
      <p:sp>
        <p:nvSpPr>
          <p:cNvPr id="5" name="Rectangle 4"/>
          <p:cNvSpPr/>
          <p:nvPr/>
        </p:nvSpPr>
        <p:spPr>
          <a:xfrm>
            <a:off x="304800" y="3657600"/>
            <a:ext cx="6172200" cy="1384995"/>
          </a:xfrm>
          <a:prstGeom prst="rect">
            <a:avLst/>
          </a:prstGeom>
        </p:spPr>
        <p:txBody>
          <a:bodyPr wrap="square">
            <a:spAutoFit/>
          </a:bodyPr>
          <a:lstStyle/>
          <a:p>
            <a:r>
              <a:rPr lang="en-US" sz="2800" dirty="0">
                <a:latin typeface="Times New Roman - 35"/>
              </a:rPr>
              <a:t>If the tank is initially empty, estimate how much water is in the tank after 90 minutes.</a:t>
            </a:r>
            <a:endParaRPr lang="en-ZW" sz="2800" dirty="0"/>
          </a:p>
        </p:txBody>
      </p:sp>
      <p:sp>
        <p:nvSpPr>
          <p:cNvPr id="6" name="Rectangle 5"/>
          <p:cNvSpPr/>
          <p:nvPr/>
        </p:nvSpPr>
        <p:spPr>
          <a:xfrm>
            <a:off x="304800" y="410784"/>
            <a:ext cx="4191000" cy="523220"/>
          </a:xfrm>
          <a:prstGeom prst="rect">
            <a:avLst/>
          </a:prstGeom>
        </p:spPr>
        <p:txBody>
          <a:bodyPr wrap="square">
            <a:spAutoFit/>
          </a:bodyPr>
          <a:lstStyle/>
          <a:p>
            <a:r>
              <a:rPr lang="en-US" sz="2800" dirty="0" smtClean="0">
                <a:latin typeface="Times New Roman - 35"/>
              </a:rPr>
              <a:t>Now solve the problem.</a:t>
            </a:r>
            <a:endParaRPr lang="en-ZW" sz="2800" dirty="0"/>
          </a:p>
        </p:txBody>
      </p:sp>
    </p:spTree>
    <p:extLst>
      <p:ext uri="{BB962C8B-B14F-4D97-AF65-F5344CB8AC3E}">
        <p14:creationId xmlns:p14="http://schemas.microsoft.com/office/powerpoint/2010/main" val="345401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3075"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066800"/>
                  <a:ext cx="6796088" cy="451008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191195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82" y="1143000"/>
            <a:ext cx="6862482" cy="2641305"/>
          </a:xfrm>
          <a:prstGeom prst="rect">
            <a:avLst/>
          </a:prstGeom>
          <a:noFill/>
        </p:spPr>
        <p:txBody>
          <a:bodyPr vert="horz" wrap="square" lIns="55440" tIns="27720" rIns="55440" bIns="27720" rtlCol="0">
            <a:spAutoFit/>
          </a:bodyPr>
          <a:lstStyle/>
          <a:p>
            <a:r>
              <a:rPr lang="en-US" sz="2800" dirty="0">
                <a:latin typeface="Times New Roman - 35"/>
              </a:rPr>
              <a:t>The speed of an airplane in miles per hour is given at half-hour intervals in the table below. Approximately, how far does the airplane travel in the 3 hours given in the table? Can we say how far it is from the </a:t>
            </a:r>
            <a:r>
              <a:rPr lang="en-US" sz="2800" dirty="0" smtClean="0">
                <a:latin typeface="Times New Roman - 35"/>
              </a:rPr>
              <a:t>airport?</a:t>
            </a:r>
            <a:endParaRPr lang="en-ZW" sz="2800" dirty="0">
              <a:latin typeface="Times New Roman - 35"/>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0" y="4495800"/>
            <a:ext cx="6858000" cy="1752600"/>
          </a:xfrm>
          <a:prstGeom prst="rect">
            <a:avLst/>
          </a:prstGeom>
          <a:solidFill>
            <a:scrgbClr r="0" g="0" b="0">
              <a:alpha val="0"/>
            </a:scrgbClr>
          </a:solidFill>
        </p:spPr>
      </p:pic>
    </p:spTree>
    <p:extLst>
      <p:ext uri="{BB962C8B-B14F-4D97-AF65-F5344CB8AC3E}">
        <p14:creationId xmlns:p14="http://schemas.microsoft.com/office/powerpoint/2010/main" val="373239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p:cNvSpPr txBox="1"/>
          <p:nvPr/>
        </p:nvSpPr>
        <p:spPr>
          <a:xfrm>
            <a:off x="278130" y="1139235"/>
            <a:ext cx="4751070" cy="1779530"/>
          </a:xfrm>
          <a:prstGeom prst="rect">
            <a:avLst/>
          </a:prstGeom>
          <a:noFill/>
        </p:spPr>
        <p:txBody>
          <a:bodyPr vert="horz" wrap="square" lIns="55440" tIns="27720" rIns="55440" bIns="27720" rtlCol="0">
            <a:spAutoFit/>
          </a:bodyPr>
          <a:lstStyle/>
          <a:p>
            <a:r>
              <a:rPr lang="en-ZW" sz="2800" b="1" dirty="0">
                <a:solidFill>
                  <a:srgbClr val="000000"/>
                </a:solidFill>
                <a:latin typeface="Times New Roman - 32"/>
              </a:rPr>
              <a:t>Sigma Notation</a:t>
            </a:r>
          </a:p>
          <a:p>
            <a:r>
              <a:rPr lang="en-US" sz="2800" dirty="0" smtClean="0">
                <a:solidFill>
                  <a:srgbClr val="000000"/>
                </a:solidFill>
                <a:latin typeface="Times New Roman - 32"/>
              </a:rPr>
              <a:t>The </a:t>
            </a:r>
            <a:r>
              <a:rPr lang="en-US" sz="2800" dirty="0">
                <a:solidFill>
                  <a:srgbClr val="000000"/>
                </a:solidFill>
                <a:latin typeface="Times New Roman - 32"/>
              </a:rPr>
              <a:t>sum of the first n terms </a:t>
            </a:r>
            <a:endParaRPr lang="en-US" sz="2800" dirty="0" smtClean="0">
              <a:solidFill>
                <a:srgbClr val="000000"/>
              </a:solidFill>
              <a:latin typeface="Times New Roman - 32"/>
            </a:endParaRPr>
          </a:p>
          <a:p>
            <a:endParaRPr lang="en-US" sz="2800" dirty="0" smtClean="0">
              <a:solidFill>
                <a:srgbClr val="000000"/>
              </a:solidFill>
              <a:latin typeface="Times New Roman - 32"/>
            </a:endParaRPr>
          </a:p>
          <a:p>
            <a:r>
              <a:rPr lang="en-US" sz="2800" dirty="0" smtClean="0">
                <a:solidFill>
                  <a:srgbClr val="000000"/>
                </a:solidFill>
                <a:latin typeface="Times New Roman - 32"/>
              </a:rPr>
              <a:t>a</a:t>
            </a:r>
            <a:r>
              <a:rPr lang="en-US" sz="2800" baseline="-25000" dirty="0" smtClean="0">
                <a:solidFill>
                  <a:srgbClr val="000000"/>
                </a:solidFill>
                <a:latin typeface="Times New Roman - 18"/>
              </a:rPr>
              <a:t>1</a:t>
            </a:r>
            <a:r>
              <a:rPr lang="en-US" sz="2800" dirty="0">
                <a:solidFill>
                  <a:srgbClr val="000000"/>
                </a:solidFill>
                <a:latin typeface="Times New Roman - 32"/>
              </a:rPr>
              <a:t>, a</a:t>
            </a:r>
            <a:r>
              <a:rPr lang="en-US" sz="2800" baseline="-25000" dirty="0">
                <a:solidFill>
                  <a:srgbClr val="000000"/>
                </a:solidFill>
                <a:latin typeface="Times New Roman - 18"/>
              </a:rPr>
              <a:t>2</a:t>
            </a:r>
            <a:r>
              <a:rPr lang="en-US" sz="2800" dirty="0">
                <a:solidFill>
                  <a:srgbClr val="000000"/>
                </a:solidFill>
                <a:latin typeface="Times New Roman - 32"/>
              </a:rPr>
              <a:t>, a</a:t>
            </a:r>
            <a:r>
              <a:rPr lang="en-US" sz="2800" baseline="-25000" dirty="0">
                <a:solidFill>
                  <a:srgbClr val="000000"/>
                </a:solidFill>
                <a:latin typeface="Times New Roman - 18"/>
              </a:rPr>
              <a:t>3</a:t>
            </a:r>
            <a:r>
              <a:rPr lang="en-US" sz="2800" dirty="0">
                <a:solidFill>
                  <a:srgbClr val="000000"/>
                </a:solidFill>
                <a:latin typeface="Times New Roman - 32"/>
              </a:rPr>
              <a:t>, ..., a</a:t>
            </a:r>
            <a:r>
              <a:rPr lang="en-US" sz="2800" dirty="0">
                <a:solidFill>
                  <a:srgbClr val="000000"/>
                </a:solidFill>
                <a:latin typeface="Times New Roman - 18"/>
              </a:rPr>
              <a:t>n</a:t>
            </a:r>
            <a:r>
              <a:rPr lang="en-US" sz="2800" dirty="0">
                <a:solidFill>
                  <a:srgbClr val="000000"/>
                </a:solidFill>
                <a:latin typeface="Times New Roman - 32"/>
              </a:rPr>
              <a:t> is written as</a:t>
            </a:r>
            <a:endParaRPr lang="en-ZW" sz="2800" dirty="0">
              <a:solidFill>
                <a:srgbClr val="000000"/>
              </a:solidFill>
              <a:latin typeface="Times New Roman - 32"/>
            </a:endParaRPr>
          </a:p>
        </p:txBody>
      </p:sp>
      <mc:AlternateContent xmlns:mc="http://schemas.openxmlformats.org/markup-compatibility/2006" xmlns:a14="http://schemas.microsoft.com/office/drawing/2010/main">
        <mc:Choice Requires="a14">
          <p:sp>
            <p:nvSpPr>
              <p:cNvPr id="4" name="TextBox 3"/>
              <p:cNvSpPr txBox="1"/>
              <p:nvPr/>
            </p:nvSpPr>
            <p:spPr>
              <a:xfrm>
                <a:off x="437197" y="4800600"/>
                <a:ext cx="5503545" cy="1889881"/>
              </a:xfrm>
              <a:prstGeom prst="rect">
                <a:avLst/>
              </a:prstGeom>
              <a:noFill/>
            </p:spPr>
            <p:txBody>
              <a:bodyPr vert="horz" lIns="55440" tIns="27720" rIns="55440" bIns="27720" rtlCol="0">
                <a:spAutoFit/>
              </a:bodyPr>
              <a:lstStyle/>
              <a:p>
                <a:r>
                  <a:rPr lang="en-US" sz="2800" dirty="0" smtClean="0">
                    <a:solidFill>
                      <a:srgbClr val="000000"/>
                    </a:solidFill>
                    <a:latin typeface="Times New Roman - 32"/>
                  </a:rPr>
                  <a:t>where </a:t>
                </a:r>
                <a:r>
                  <a:rPr lang="en-US" sz="2800" dirty="0" err="1">
                    <a:solidFill>
                      <a:srgbClr val="000000"/>
                    </a:solidFill>
                    <a:latin typeface="Times New Roman - 32"/>
                  </a:rPr>
                  <a:t>i</a:t>
                </a:r>
                <a:r>
                  <a:rPr lang="en-US" sz="2800" dirty="0">
                    <a:solidFill>
                      <a:srgbClr val="000000"/>
                    </a:solidFill>
                    <a:latin typeface="Times New Roman - 32"/>
                  </a:rPr>
                  <a:t> is the index of summation, </a:t>
                </a:r>
                <a14:m>
                  <m:oMath xmlns:m="http://schemas.openxmlformats.org/officeDocument/2006/math">
                    <m:sSub>
                      <m:sSubPr>
                        <m:ctrlPr>
                          <a:rPr lang="en-US" sz="3600" i="1" smtClean="0">
                            <a:solidFill>
                              <a:srgbClr val="000000"/>
                            </a:solidFill>
                            <a:latin typeface="Cambria Math"/>
                          </a:rPr>
                        </m:ctrlPr>
                      </m:sSubPr>
                      <m:e>
                        <m:r>
                          <a:rPr lang="en-US" sz="3600" b="0" i="1" smtClean="0">
                            <a:solidFill>
                              <a:srgbClr val="000000"/>
                            </a:solidFill>
                            <a:latin typeface="Cambria Math"/>
                          </a:rPr>
                          <m:t>𝑎</m:t>
                        </m:r>
                      </m:e>
                      <m:sub>
                        <m:r>
                          <a:rPr lang="en-US" sz="3600" b="0" i="1" smtClean="0">
                            <a:solidFill>
                              <a:srgbClr val="000000"/>
                            </a:solidFill>
                            <a:latin typeface="Cambria Math"/>
                          </a:rPr>
                          <m:t>𝑖</m:t>
                        </m:r>
                      </m:sub>
                    </m:sSub>
                  </m:oMath>
                </a14:m>
                <a:r>
                  <a:rPr lang="en-US" sz="2800" dirty="0" smtClean="0">
                    <a:solidFill>
                      <a:srgbClr val="000000"/>
                    </a:solidFill>
                    <a:latin typeface="Times New Roman - 32"/>
                  </a:rPr>
                  <a:t> is </a:t>
                </a:r>
                <a:r>
                  <a:rPr lang="en-US" sz="2800" dirty="0">
                    <a:solidFill>
                      <a:srgbClr val="000000"/>
                    </a:solidFill>
                    <a:latin typeface="Times New Roman - 32"/>
                  </a:rPr>
                  <a:t>the </a:t>
                </a:r>
                <a:r>
                  <a:rPr lang="en-US" sz="2800" dirty="0" err="1">
                    <a:solidFill>
                      <a:srgbClr val="000000"/>
                    </a:solidFill>
                    <a:latin typeface="Times New Roman - 32"/>
                  </a:rPr>
                  <a:t>ith</a:t>
                </a:r>
                <a:r>
                  <a:rPr lang="en-US" sz="2800" dirty="0">
                    <a:solidFill>
                      <a:srgbClr val="000000"/>
                    </a:solidFill>
                    <a:latin typeface="Times New Roman - 32"/>
                  </a:rPr>
                  <a:t> term, and the upper and lower bounds of the sum are 1 and n.</a:t>
                </a:r>
                <a:endParaRPr lang="en-ZW" sz="2800" dirty="0">
                  <a:solidFill>
                    <a:srgbClr val="000000"/>
                  </a:solidFill>
                  <a:latin typeface="Times New Roman - 32"/>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7197" y="4800600"/>
                <a:ext cx="5503545" cy="1889881"/>
              </a:xfrm>
              <a:prstGeom prst="rect">
                <a:avLst/>
              </a:prstGeom>
              <a:blipFill rotWithShape="1">
                <a:blip r:embed="rId2"/>
                <a:stretch>
                  <a:fillRect l="-2990" t="-3871" r="-4430" b="-9355"/>
                </a:stretch>
              </a:blipFill>
            </p:spPr>
            <p:txBody>
              <a:bodyPr/>
              <a:lstStyle/>
              <a:p>
                <a:r>
                  <a:rPr lang="en-US">
                    <a:noFill/>
                  </a:rPr>
                  <a:t> </a:t>
                </a:r>
              </a:p>
            </p:txBody>
          </p:sp>
        </mc:Fallback>
      </mc:AlternateContent>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482888" y="3276600"/>
            <a:ext cx="4957314" cy="1170189"/>
          </a:xfrm>
          <a:prstGeom prst="rect">
            <a:avLst/>
          </a:prstGeom>
          <a:solidFill>
            <a:scrgbClr r="0" g="0" b="0">
              <a:alpha val="0"/>
            </a:scrgbClr>
          </a:solidFill>
        </p:spPr>
      </p:pic>
    </p:spTree>
    <p:extLst>
      <p:ext uri="{BB962C8B-B14F-4D97-AF65-F5344CB8AC3E}">
        <p14:creationId xmlns:p14="http://schemas.microsoft.com/office/powerpoint/2010/main" val="1682803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p:cNvPicPr>
          <p:nvPr/>
        </p:nvPicPr>
        <p:blipFill>
          <a:blip r:embed="rId2">
            <a:extLst>
              <a:ext uri="{28A0092B-C50C-407E-A947-70E740481C1C}">
                <a14:useLocalDpi xmlns:a14="http://schemas.microsoft.com/office/drawing/2010/main" val="0"/>
              </a:ext>
            </a:extLst>
          </a:blip>
          <a:stretch>
            <a:fillRect/>
          </a:stretch>
        </p:blipFill>
        <p:spPr>
          <a:xfrm>
            <a:off x="376378" y="228600"/>
            <a:ext cx="1071422" cy="1305690"/>
          </a:xfrm>
          <a:prstGeom prst="rect">
            <a:avLst/>
          </a:prstGeom>
          <a:solidFill>
            <a:scrgbClr r="0" g="0" b="0">
              <a:alpha val="0"/>
            </a:scrgbClr>
          </a:solidFill>
        </p:spPr>
      </p:pic>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386715" y="3192066"/>
            <a:ext cx="1061085" cy="1408090"/>
          </a:xfrm>
          <a:prstGeom prst="rect">
            <a:avLst/>
          </a:prstGeom>
          <a:solidFill>
            <a:scrgbClr r="0" g="0" b="0">
              <a:alpha val="0"/>
            </a:scrgbClr>
          </a:solidFill>
        </p:spPr>
      </p:pic>
      <p:pic>
        <p:nvPicPr>
          <p:cNvPr id="7" name="Picture 6"/>
          <p:cNvPicPr>
            <a:picLocks/>
          </p:cNvPicPr>
          <p:nvPr/>
        </p:nvPicPr>
        <p:blipFill>
          <a:blip r:embed="rId4">
            <a:extLst>
              <a:ext uri="{28A0092B-C50C-407E-A947-70E740481C1C}">
                <a14:useLocalDpi xmlns:a14="http://schemas.microsoft.com/office/drawing/2010/main" val="0"/>
              </a:ext>
            </a:extLst>
          </a:blip>
          <a:stretch>
            <a:fillRect/>
          </a:stretch>
        </p:blipFill>
        <p:spPr>
          <a:xfrm>
            <a:off x="497205" y="6096000"/>
            <a:ext cx="1026795" cy="1470338"/>
          </a:xfrm>
          <a:prstGeom prst="rect">
            <a:avLst/>
          </a:prstGeom>
          <a:solidFill>
            <a:scrgbClr r="0" g="0" b="0">
              <a:alpha val="0"/>
            </a:scrgbClr>
          </a:solidFill>
        </p:spPr>
      </p:pic>
    </p:spTree>
    <p:extLst>
      <p:ext uri="{BB962C8B-B14F-4D97-AF65-F5344CB8AC3E}">
        <p14:creationId xmlns:p14="http://schemas.microsoft.com/office/powerpoint/2010/main" val="388318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712448" y="604567"/>
            <a:ext cx="5297805" cy="1040866"/>
          </a:xfrm>
          <a:prstGeom prst="rect">
            <a:avLst/>
          </a:prstGeom>
          <a:noFill/>
        </p:spPr>
        <p:txBody>
          <a:bodyPr vert="horz" lIns="55440" tIns="27720" rIns="55440" bIns="27720" rtlCol="0">
            <a:spAutoFit/>
          </a:bodyPr>
          <a:lstStyle/>
          <a:p>
            <a:r>
              <a:rPr lang="en-US" sz="3200" dirty="0" err="1">
                <a:solidFill>
                  <a:srgbClr val="000000"/>
                </a:solidFill>
                <a:latin typeface="Times New Roman - 32"/>
              </a:rPr>
              <a:t>Thm</a:t>
            </a:r>
            <a:r>
              <a:rPr lang="en-US" sz="3200" dirty="0">
                <a:solidFill>
                  <a:srgbClr val="000000"/>
                </a:solidFill>
                <a:latin typeface="Times New Roman - 32"/>
              </a:rPr>
              <a:t>. Summation Formulas when </a:t>
            </a:r>
            <a:r>
              <a:rPr lang="en-US" sz="3200" dirty="0" err="1">
                <a:solidFill>
                  <a:srgbClr val="000000"/>
                </a:solidFill>
                <a:latin typeface="Times New Roman - 32"/>
              </a:rPr>
              <a:t>i</a:t>
            </a:r>
            <a:r>
              <a:rPr lang="en-US" sz="3200" dirty="0">
                <a:solidFill>
                  <a:srgbClr val="000000"/>
                </a:solidFill>
                <a:latin typeface="Times New Roman - 32"/>
              </a:rPr>
              <a:t> begins at 1</a:t>
            </a:r>
            <a:endParaRPr lang="en-ZW" sz="3200" dirty="0">
              <a:solidFill>
                <a:srgbClr val="000000"/>
              </a:solidFill>
              <a:latin typeface="Times New Roman - 32"/>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407507" y="2082083"/>
            <a:ext cx="2210327" cy="1483217"/>
          </a:xfrm>
          <a:prstGeom prst="rect">
            <a:avLst/>
          </a:prstGeom>
          <a:solidFill>
            <a:scrgbClr r="0" g="0" b="0">
              <a:alpha val="0"/>
            </a:scrgbClr>
          </a:solidFill>
        </p:spPr>
      </p:pic>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4017814" y="2201213"/>
            <a:ext cx="2205037" cy="1364087"/>
          </a:xfrm>
          <a:prstGeom prst="rect">
            <a:avLst/>
          </a:prstGeom>
          <a:solidFill>
            <a:scrgbClr r="0" g="0" b="0">
              <a:alpha val="0"/>
            </a:scrgbClr>
          </a:solidFill>
        </p:spPr>
      </p:pic>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103145" y="4191000"/>
            <a:ext cx="2927984" cy="1447800"/>
          </a:xfrm>
          <a:prstGeom prst="rect">
            <a:avLst/>
          </a:prstGeom>
          <a:solidFill>
            <a:scrgbClr r="0" g="0" b="0">
              <a:alpha val="0"/>
            </a:scrgbClr>
          </a:solidFill>
        </p:spPr>
      </p:pic>
      <p:pic>
        <p:nvPicPr>
          <p:cNvPr id="7" name="Picture 6"/>
          <p:cNvPicPr>
            <a:picLocks/>
          </p:cNvPicPr>
          <p:nvPr/>
        </p:nvPicPr>
        <p:blipFill>
          <a:blip r:embed="rId5">
            <a:extLst>
              <a:ext uri="{28A0092B-C50C-407E-A947-70E740481C1C}">
                <a14:useLocalDpi xmlns:a14="http://schemas.microsoft.com/office/drawing/2010/main" val="0"/>
              </a:ext>
            </a:extLst>
          </a:blip>
          <a:stretch>
            <a:fillRect/>
          </a:stretch>
        </p:blipFill>
        <p:spPr>
          <a:xfrm>
            <a:off x="3557011" y="3859876"/>
            <a:ext cx="3126641" cy="1828800"/>
          </a:xfrm>
          <a:prstGeom prst="rect">
            <a:avLst/>
          </a:prstGeom>
          <a:solidFill>
            <a:scrgbClr r="0" g="0" b="0">
              <a:alpha val="0"/>
            </a:scrgbClr>
          </a:solidFill>
        </p:spPr>
      </p:pic>
      <p:pic>
        <p:nvPicPr>
          <p:cNvPr id="9" name="Picture 8"/>
          <p:cNvPicPr>
            <a:picLocks/>
          </p:cNvPicPr>
          <p:nvPr/>
        </p:nvPicPr>
        <p:blipFill>
          <a:blip r:embed="rId6">
            <a:extLst>
              <a:ext uri="{28A0092B-C50C-407E-A947-70E740481C1C}">
                <a14:useLocalDpi xmlns:a14="http://schemas.microsoft.com/office/drawing/2010/main" val="0"/>
              </a:ext>
            </a:extLst>
          </a:blip>
          <a:stretch>
            <a:fillRect/>
          </a:stretch>
        </p:blipFill>
        <p:spPr>
          <a:xfrm>
            <a:off x="739342" y="6096000"/>
            <a:ext cx="1546658" cy="1841536"/>
          </a:xfrm>
          <a:prstGeom prst="rect">
            <a:avLst/>
          </a:prstGeom>
          <a:solidFill>
            <a:scrgbClr r="0" g="0" b="0">
              <a:alpha val="0"/>
            </a:scrgbClr>
          </a:solidFill>
        </p:spPr>
      </p:pic>
    </p:spTree>
    <p:extLst>
      <p:ext uri="{BB962C8B-B14F-4D97-AF65-F5344CB8AC3E}">
        <p14:creationId xmlns:p14="http://schemas.microsoft.com/office/powerpoint/2010/main" val="104156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473</Words>
  <Application>Microsoft Office PowerPoint</Application>
  <PresentationFormat>Letter Paper (8.5x11 in)</PresentationFormat>
  <Paragraphs>50</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Cambria Math</vt:lpstr>
      <vt:lpstr>Times New Roman - 16</vt:lpstr>
      <vt:lpstr>Times New Roman - 21</vt:lpstr>
      <vt:lpstr>Times New Roman - 35</vt:lpstr>
      <vt:lpstr>Times New Roman - 32</vt:lpstr>
      <vt:lpstr>Times New Roman - 18</vt:lpstr>
      <vt:lpstr>Times New Roman - 17</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Sheila</dc:creator>
  <cp:lastModifiedBy>Sheila</cp:lastModifiedBy>
  <cp:revision>22</cp:revision>
  <dcterms:created xsi:type="dcterms:W3CDTF">2012-01-17T04:15:47Z</dcterms:created>
  <dcterms:modified xsi:type="dcterms:W3CDTF">2012-01-23T02:23:13Z</dcterms:modified>
</cp:coreProperties>
</file>